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2" r:id="rId24"/>
    <p:sldId id="279" r:id="rId25"/>
    <p:sldId id="280" r:id="rId26"/>
    <p:sldId id="281"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993300"/>
    <a:srgbClr val="663300"/>
    <a:srgbClr val="00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32C2E275-335F-4342-AB6A-9A27322E2FE2}" type="datetimeFigureOut">
              <a:rPr lang="es-ES" smtClean="0"/>
              <a:t>20/03/2022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6064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2C2E275-335F-4342-AB6A-9A27322E2FE2}" type="datetimeFigureOut">
              <a:rPr lang="es-ES" smtClean="0"/>
              <a:t>20/03/2022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1030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2C2E275-335F-4342-AB6A-9A27322E2FE2}" type="datetimeFigureOut">
              <a:rPr lang="es-ES" smtClean="0"/>
              <a:t>20/03/2022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21535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2C2E275-335F-4342-AB6A-9A27322E2FE2}" type="datetimeFigureOut">
              <a:rPr lang="es-ES" smtClean="0"/>
              <a:t>20/03/2022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62032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2C2E275-335F-4342-AB6A-9A27322E2FE2}" type="datetimeFigureOut">
              <a:rPr lang="es-ES" smtClean="0"/>
              <a:t>20/03/2022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51599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2C2E275-335F-4342-AB6A-9A27322E2FE2}" type="datetimeFigureOut">
              <a:rPr lang="es-ES" smtClean="0"/>
              <a:t>20/03/2022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79482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32C2E275-335F-4342-AB6A-9A27322E2FE2}" type="datetimeFigureOut">
              <a:rPr lang="es-ES" smtClean="0"/>
              <a:t>20/03/2022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30996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32C2E275-335F-4342-AB6A-9A27322E2FE2}" type="datetimeFigureOut">
              <a:rPr lang="es-ES" smtClean="0"/>
              <a:t>20/03/2022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15501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2C2E275-335F-4342-AB6A-9A27322E2FE2}" type="datetimeFigureOut">
              <a:rPr lang="es-ES" smtClean="0"/>
              <a:t>20/03/2022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39681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2C2E275-335F-4342-AB6A-9A27322E2FE2}" type="datetimeFigureOut">
              <a:rPr lang="es-ES" smtClean="0"/>
              <a:t>20/03/2022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66036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2C2E275-335F-4342-AB6A-9A27322E2FE2}" type="datetimeFigureOut">
              <a:rPr lang="es-ES" smtClean="0"/>
              <a:t>20/03/2022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94421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2E275-335F-4342-AB6A-9A27322E2FE2}" type="datetimeFigureOut">
              <a:rPr lang="es-ES" smtClean="0"/>
              <a:t>20/03/2022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D824D-9BD9-4FC4-89DE-F9D0F6720AEA}" type="slidenum">
              <a:rPr lang="es-ES" smtClean="0"/>
              <a:t>‹Nº›</a:t>
            </a:fld>
            <a:endParaRPr lang="es-ES"/>
          </a:p>
        </p:txBody>
      </p:sp>
    </p:spTree>
    <p:extLst>
      <p:ext uri="{BB962C8B-B14F-4D97-AF65-F5344CB8AC3E}">
        <p14:creationId xmlns:p14="http://schemas.microsoft.com/office/powerpoint/2010/main" val="3833459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08729"/>
            <a:ext cx="9144000" cy="2387600"/>
          </a:xfrm>
        </p:spPr>
        <p:txBody>
          <a:bodyPr>
            <a:normAutofit fontScale="90000"/>
          </a:bodyPr>
          <a:lstStyle/>
          <a:p>
            <a:pPr algn="l">
              <a:lnSpc>
                <a:spcPct val="100000"/>
              </a:lnSpc>
              <a:spcAft>
                <a:spcPts val="0"/>
              </a:spcAft>
            </a:pPr>
            <a:br>
              <a:rPr lang="es-ES" sz="3600" b="1" dirty="0">
                <a:solidFill>
                  <a:srgbClr val="990099"/>
                </a:solidFill>
                <a:latin typeface="Calibri" panose="020F0502020204030204"/>
                <a:ea typeface="+mn-ea"/>
                <a:cs typeface="+mn-cs"/>
              </a:rPr>
            </a:br>
            <a:br>
              <a:rPr lang="es-ES" sz="3600" b="1" dirty="0">
                <a:solidFill>
                  <a:srgbClr val="990099"/>
                </a:solidFill>
                <a:latin typeface="Calibri" panose="020F0502020204030204"/>
                <a:ea typeface="+mn-ea"/>
                <a:cs typeface="+mn-cs"/>
              </a:rPr>
            </a:br>
            <a:r>
              <a:rPr lang="es-ES" sz="3600" b="1" dirty="0">
                <a:solidFill>
                  <a:srgbClr val="990099"/>
                </a:solidFill>
                <a:latin typeface="Calibri" panose="020F0502020204030204"/>
                <a:ea typeface="+mn-ea"/>
                <a:cs typeface="+mn-cs"/>
              </a:rPr>
              <a:t>Evaluación GRADE del Ensayo Clínico SEYLE: </a:t>
            </a:r>
            <a:r>
              <a:rPr lang="es-ES" sz="2600"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Comparación de tres programas de prevención del suicidio en 10.000 escolares europeos de 15 años frente a una intervención básica que sirve de control.</a:t>
            </a:r>
            <a:br>
              <a:rPr lang="es-ES" sz="4800" dirty="0">
                <a:effectLst/>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pic>
        <p:nvPicPr>
          <p:cNvPr id="4" name="Imagen 3"/>
          <p:cNvPicPr>
            <a:picLocks noChangeAspect="1"/>
          </p:cNvPicPr>
          <p:nvPr/>
        </p:nvPicPr>
        <p:blipFill>
          <a:blip r:embed="rId2"/>
          <a:stretch>
            <a:fillRect/>
          </a:stretch>
        </p:blipFill>
        <p:spPr>
          <a:xfrm>
            <a:off x="1665668" y="4740985"/>
            <a:ext cx="1298561" cy="737680"/>
          </a:xfrm>
          <a:prstGeom prst="rect">
            <a:avLst/>
          </a:prstGeom>
        </p:spPr>
      </p:pic>
      <p:sp>
        <p:nvSpPr>
          <p:cNvPr id="3" name="Subtítulo 2"/>
          <p:cNvSpPr>
            <a:spLocks noGrp="1"/>
          </p:cNvSpPr>
          <p:nvPr>
            <p:ph type="subTitle" idx="1"/>
          </p:nvPr>
        </p:nvSpPr>
        <p:spPr>
          <a:xfrm>
            <a:off x="1524000" y="3795223"/>
            <a:ext cx="9144000" cy="1655762"/>
          </a:xfrm>
        </p:spPr>
        <p:txBody>
          <a:bodyPr/>
          <a:lstStyle/>
          <a:p>
            <a:pPr lvl="0" algn="l" fontAlgn="base">
              <a:lnSpc>
                <a:spcPct val="100000"/>
              </a:lnSpc>
              <a:spcBef>
                <a:spcPct val="20000"/>
              </a:spcBef>
              <a:spcAft>
                <a:spcPct val="0"/>
              </a:spcAft>
              <a:defRPr/>
            </a:pPr>
            <a:r>
              <a:rPr lang="es-ES" sz="1400" i="1" kern="0" dirty="0">
                <a:solidFill>
                  <a:srgbClr val="000000"/>
                </a:solidFill>
              </a:rPr>
              <a:t>Grupo evalmed (</a:t>
            </a:r>
            <a:r>
              <a:rPr lang="es-ES" sz="1400" i="1" u="sng" kern="0" dirty="0">
                <a:solidFill>
                  <a:srgbClr val="0000FF"/>
                </a:solidFill>
              </a:rPr>
              <a:t>evalmed.es</a:t>
            </a:r>
            <a:r>
              <a:rPr lang="es-ES" sz="1400" i="1" kern="0" dirty="0">
                <a:solidFill>
                  <a:srgbClr val="000000"/>
                </a:solidFill>
              </a:rPr>
              <a:t>)</a:t>
            </a:r>
          </a:p>
          <a:p>
            <a:pPr lvl="0" algn="l" fontAlgn="base">
              <a:lnSpc>
                <a:spcPct val="100000"/>
              </a:lnSpc>
              <a:spcBef>
                <a:spcPct val="20000"/>
              </a:spcBef>
              <a:spcAft>
                <a:spcPct val="0"/>
              </a:spcAft>
              <a:defRPr/>
            </a:pPr>
            <a:r>
              <a:rPr lang="es-ES" sz="1400" i="1" kern="0" dirty="0">
                <a:solidFill>
                  <a:srgbClr val="000000"/>
                </a:solidFill>
              </a:rPr>
              <a:t>Julio-2015</a:t>
            </a:r>
          </a:p>
          <a:p>
            <a:endParaRPr lang="es-ES" dirty="0"/>
          </a:p>
        </p:txBody>
      </p:sp>
    </p:spTree>
    <p:extLst>
      <p:ext uri="{BB962C8B-B14F-4D97-AF65-F5344CB8AC3E}">
        <p14:creationId xmlns:p14="http://schemas.microsoft.com/office/powerpoint/2010/main" val="303498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82332" y="1219445"/>
            <a:ext cx="9144000" cy="2811641"/>
          </a:xfrm>
        </p:spPr>
        <p:txBody>
          <a:bodyPr>
            <a:normAutofit fontScale="85000" lnSpcReduction="1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3º Individuos que fueron a los grupos de intervención y de control.</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Grupos de intervención: </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Grupo “Preguntar, Persuadir y Derivar” (PQR): 40 escuelas, 2692 alumnos.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Grupo “Juventud Consciente"(YAM): 45 escuelas, 2721 alumnos.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Grupo “</a:t>
            </a:r>
            <a:r>
              <a:rPr lang="es-ES"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Screening</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por Profesionales” (</a:t>
            </a:r>
            <a:r>
              <a:rPr lang="es-ES"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ProfScreen</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43 escuelas, 2764 alumnos.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Grupo de control:</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“Intervención básica”: 40 escuelas, 2933 alumnos.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endParaRPr lang="es-ES" dirty="0"/>
          </a:p>
        </p:txBody>
      </p:sp>
    </p:spTree>
    <p:extLst>
      <p:ext uri="{BB962C8B-B14F-4D97-AF65-F5344CB8AC3E}">
        <p14:creationId xmlns:p14="http://schemas.microsoft.com/office/powerpoint/2010/main" val="218109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40664" y="588381"/>
            <a:ext cx="9144000" cy="5219992"/>
          </a:xfrm>
        </p:spPr>
        <p:txBody>
          <a:bodyPr>
            <a:normAutofit fontScale="85000" lnSpcReduction="1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4º ¿Resultaron similares en el inicio los grupos de intervención y control con respecto a los factores pronósticos conocidos?: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Mostramos al final la </a:t>
            </a:r>
            <a:r>
              <a:rPr lang="es-ES" b="1" dirty="0">
                <a:solidFill>
                  <a:srgbClr val="CC6600"/>
                </a:solidFill>
                <a:effectLst/>
                <a:latin typeface="Calibri" panose="020F0502020204030204" pitchFamily="34" charset="0"/>
                <a:ea typeface="Times New Roman" panose="02020603050405020304" pitchFamily="18" charset="0"/>
                <a:cs typeface="Times New Roman" panose="02020603050405020304" pitchFamily="18" charset="0"/>
              </a:rPr>
              <a:t>tabla 2 (características en el inicio)</a:t>
            </a:r>
            <a:r>
              <a:rPr lang="es-ES" dirty="0">
                <a:effectLst/>
                <a:latin typeface="Calibri" panose="020F0502020204030204" pitchFamily="34" charset="0"/>
                <a:ea typeface="Times New Roman" panose="02020603050405020304" pitchFamily="18" charset="0"/>
                <a:cs typeface="Times New Roman" panose="02020603050405020304" pitchFamily="18" charset="0"/>
              </a:rPr>
              <a:t>, en la que puede observarse que hay diferencias estadísticamente significativas en algunos factores, pero sólo es relevante el factor “número de chicas” (p &lt; 0,001), pues epidemiológicamente la tasa de suicidios es significativamente mayor en chicos que en chicas, incluso en este tramo de edad. Este desequilibrio exige un ajuste de los resultados por métodos estadísticos al final, para evitar el posible sesgo de peor pronóstico de varones con los resultados crudos.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	En la puntuación del Cuestionario “Fortalezas y Dificultades”, la diferencia entre grupos es menor a 1 punto. Esta diferencia no es clínicamente relevante, a pesar de que resultó ser estadísticamente significativa.</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a:t>
            </a:r>
            <a:r>
              <a:rPr lang="es-ES" dirty="0">
                <a:effectLst/>
                <a:latin typeface="Calibri" panose="020F0502020204030204" pitchFamily="34" charset="0"/>
                <a:ea typeface="Times New Roman" panose="02020603050405020304" pitchFamily="18" charset="0"/>
                <a:cs typeface="Times New Roman" panose="02020603050405020304" pitchFamily="18" charset="0"/>
              </a:rPr>
              <a:t>Los alumnos con intento de suicidio alguna vez y con ideación suicida grave en las dos últimas semanas, permanecen en el estudio por razones éticas, pero no se incluyen en el análisis de los datos al final.</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043226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584461" y="421827"/>
            <a:ext cx="11072748" cy="5901699"/>
          </a:xfrm>
          <a:prstGeom prst="rect">
            <a:avLst/>
          </a:prstGeom>
        </p:spPr>
      </p:pic>
    </p:spTree>
    <p:extLst>
      <p:ext uri="{BB962C8B-B14F-4D97-AF65-F5344CB8AC3E}">
        <p14:creationId xmlns:p14="http://schemas.microsoft.com/office/powerpoint/2010/main" val="554127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17939" y="1296718"/>
            <a:ext cx="9144000" cy="3893467"/>
          </a:xfrm>
        </p:spPr>
        <p:txBody>
          <a:bodyPr>
            <a:normAutofit fontScale="850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5º ¿Se mantuvo oculta la asignación de los grupos para los sujetos de investigación?: </a:t>
            </a:r>
            <a:r>
              <a:rPr lang="es-ES" dirty="0">
                <a:effectLst/>
                <a:latin typeface="Calibri" panose="020F0502020204030204" pitchFamily="34" charset="0"/>
                <a:ea typeface="Times New Roman" panose="02020603050405020304" pitchFamily="18" charset="0"/>
                <a:cs typeface="Times New Roman" panose="02020603050405020304" pitchFamily="18" charset="0"/>
              </a:rPr>
              <a:t>Sí. Durante el reclutamiento, en todas las escuelas se dio la misma información general de que SEYLE es un proyecto de promoción de la salud mental, con una descripción general (no específica) acerca de los procedimientos propios del grupo de intervención al que aleatoriamente estaba asignada la escuela, pero sin revelar que había intervenciones alternativas en el proyecto de investigación. Sobre la base de la información proporcionada, cada escuela podía aceptar o negarse a participar en el estudio.</a:t>
            </a: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¿Y para los investigadores que asignan los eventos?: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 procede, porque el evento es la contestación predefinida en la encuesta.</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7464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4754" y="588380"/>
            <a:ext cx="9616225" cy="4756352"/>
          </a:xfrm>
        </p:spPr>
        <p:txBody>
          <a:bodyPr>
            <a:normAutofit fontScale="775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1º Pauta de tratamientos y cuidados: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Los equipos locales fueron instruidos en los métodos de estudio antes de su aplicación y un grupo directivo monitorizó la adherencia a los procedimientos durante todo el período de estudio. Los alumnos de cada grupo completaron el mismo cuestionario, que evaluó las conductas de riesgo, síntomas de psicopatología y pensamientos suicidas, planes e intentos de suicidio, en el inicio (antes de cualquier intervención), a los 3 meses y 12 meses de seguimiento. Todos los alumnos que informaron de un intento de suicidio alguna vez en el pasado, o alguna ideación suicida severa en las dos semanas previas al inicio, así como los datos perdidos, no se incluyeron en el análisis final.</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Los casos de emergencia eran los alumnos que informaron intento de suicidio o ideación suicida grave en las 2 semanas antes de la evaluación inicial. Se contactó inmediatamente con estos alumnos para una evaluación clínica y, en caso necesario, derivarlos a los servicios de atención de salud para tratamiento. </a:t>
            </a: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Para evitar cualquier estigma, todos esos casos de emergencia se les permitió continuar en el estudio, pero sus </a:t>
            </a:r>
            <a:r>
              <a:rPr lang="es-ES" dirty="0">
                <a:effectLst/>
                <a:ea typeface="Times New Roman" panose="02020603050405020304" pitchFamily="18" charset="0"/>
                <a:cs typeface="Times New Roman" panose="02020603050405020304" pitchFamily="18" charset="0"/>
              </a:rPr>
              <a:t>resultados fueron excluidos del análisis final.</a:t>
            </a:r>
            <a:endParaRPr lang="es-ES" sz="1800" dirty="0">
              <a:effectLst/>
              <a:ea typeface="Times New Roman" panose="02020603050405020304" pitchFamily="18" charset="0"/>
              <a:cs typeface="Times New Roman" panose="02020603050405020304" pitchFamily="18" charset="0"/>
            </a:endParaRPr>
          </a:p>
          <a:p>
            <a:pPr algn="just">
              <a:lnSpc>
                <a:spcPct val="120000"/>
              </a:lnSpc>
              <a:spcAft>
                <a:spcPts val="0"/>
              </a:spcAft>
            </a:pPr>
            <a:r>
              <a:rPr lang="es-ES" sz="800" dirty="0">
                <a:effectLst/>
                <a:ea typeface="Calibri" panose="020F0502020204030204" pitchFamily="34" charset="0"/>
                <a:cs typeface="Times New Roman" panose="02020603050405020304" pitchFamily="18" charset="0"/>
              </a:rPr>
              <a:t> </a:t>
            </a:r>
            <a:endParaRPr lang="es-E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5380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82332" y="755806"/>
            <a:ext cx="9144000" cy="5168475"/>
          </a:xfrm>
        </p:spPr>
        <p:txBody>
          <a:bodyPr>
            <a:normAutofit fontScale="85000" lnSpcReduction="20000"/>
          </a:bodyPr>
          <a:lstStyle/>
          <a:p>
            <a:pPr algn="just">
              <a:lnSpc>
                <a:spcPct val="120000"/>
              </a:lnSpc>
              <a:spcAft>
                <a:spcPts val="0"/>
              </a:spcAft>
            </a:pPr>
            <a:r>
              <a:rPr lang="es-ES" dirty="0">
                <a:effectLst/>
                <a:latin typeface="Calibri" panose="020F0502020204030204" pitchFamily="34" charset="0"/>
                <a:ea typeface="Calibri" panose="020F0502020204030204" pitchFamily="34" charset="0"/>
                <a:cs typeface="Times New Roman" panose="02020603050405020304" pitchFamily="18" charset="0"/>
              </a:rPr>
              <a:t>Las intervenciones de los tres programas se llevaron a cabo durante un período de 4 semanas, después de una evaluación inicial. Resumidamente fueron así:</a:t>
            </a:r>
          </a:p>
          <a:p>
            <a:pPr indent="449580" algn="just">
              <a:lnSpc>
                <a:spcPct val="120000"/>
              </a:lnSpc>
              <a:spcAft>
                <a:spcPts val="0"/>
              </a:spcAft>
            </a:pPr>
            <a:r>
              <a:rPr lang="es-ES"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1. El programa “Preguntar, Persuadir y Derivar”</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(QPR: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Question</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Persuade, and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Refer</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es un manual para un “guardián”, desarrollado en los Estados Unidos. En este estudio, este programa se utilizó para formar a los maestros y otro personal escolar a reconocer el riesgo de conducta suicida de los alumnos, y mejorar sus habilidades de comunicación a fin de motivar y ayudar a los alumnos en riesgo de suicidio para que busquen atención profesional. </a:t>
            </a:r>
          </a:p>
          <a:p>
            <a:pPr indent="449580" algn="just">
              <a:lnSpc>
                <a:spcPct val="120000"/>
              </a:lnSpc>
              <a:spcAft>
                <a:spcPts val="0"/>
              </a:spcAft>
            </a:pP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Los materiales de formación incluían presentaciones estándar en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power</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point</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y un folleto de 34 páginas distribuido a todos los alumnos. Los maestros también recibieron tarjetas con información de contacto de atención de salud local para entregárselas a los alumnos identificados por ellos como de riesgo. </a:t>
            </a:r>
          </a:p>
          <a:p>
            <a:pPr indent="449580" algn="just">
              <a:lnSpc>
                <a:spcPct val="120000"/>
              </a:lnSpc>
              <a:spcAft>
                <a:spcPts val="0"/>
              </a:spcAft>
            </a:pP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Aunque este programa iba dirigido a todo el staff de la escuela, su enfoque fue selectivo, ya que sólo los guardianes entrenados eran los que abordaban a los alumnos reconocidos como de riesgo suicida.</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1980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75515" y="871715"/>
            <a:ext cx="9144000" cy="4485895"/>
          </a:xfrm>
        </p:spPr>
        <p:txBody>
          <a:bodyPr>
            <a:normAutofit fontScale="85000" lnSpcReduction="20000"/>
          </a:bodyPr>
          <a:lstStyle/>
          <a:p>
            <a:pPr indent="449580" algn="just">
              <a:lnSpc>
                <a:spcPct val="120000"/>
              </a:lnSpc>
              <a:spcAft>
                <a:spcPts val="0"/>
              </a:spcAft>
            </a:pPr>
            <a:r>
              <a:rPr lang="es-ES"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2. El programa de Salud Mental “Juventud Consciente”</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(YAM: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Youth</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Aware</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of Mental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Health</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Programme</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desarrollado para el estudio SEYLE, es una intervención universal dirigida a todos los alumnos, que incluye: a) tres horas de sesiones de juego de rol con talleres interactivos combinados con un folleto de 32 páginas, que los alumnos podían llevarse a casa; 2) seis carteles educativos que se mostraban en cada clase que participa; y c) dos charlas interactivas sobre la salud mental de 1 hora en el principio y final de la intervención. </a:t>
            </a:r>
          </a:p>
          <a:p>
            <a:pPr indent="449580" algn="just">
              <a:lnSpc>
                <a:spcPct val="120000"/>
              </a:lnSpc>
              <a:spcAft>
                <a:spcPts val="0"/>
              </a:spcAft>
            </a:pP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Este programa pretende mejorar la conciencia de los riesgos y factores protectores asociados con el suicidio, incluyendo el conocimiento sobre la depresión y la ansiedad, y mejorar las habilidades necesarias para hacer frente a los efectos adversos de la vida, el estrés y los comportamientos suicidas. </a:t>
            </a:r>
          </a:p>
          <a:p>
            <a:pPr indent="449580" algn="just">
              <a:lnSpc>
                <a:spcPct val="120000"/>
              </a:lnSpc>
              <a:spcAft>
                <a:spcPts val="0"/>
              </a:spcAft>
            </a:pP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Este programa se puso en práctica en cada sitio por instructores entrenados en la metodología a través de un detallado manual de instrucciones de 31 páginas.</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6567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14907" y="678533"/>
            <a:ext cx="9144000" cy="4833625"/>
          </a:xfrm>
        </p:spPr>
        <p:txBody>
          <a:bodyPr>
            <a:normAutofit fontScale="85000" lnSpcReduction="20000"/>
          </a:bodyPr>
          <a:lstStyle/>
          <a:p>
            <a:pPr indent="449580" algn="just">
              <a:lnSpc>
                <a:spcPct val="120000"/>
              </a:lnSpc>
              <a:spcAft>
                <a:spcPts val="0"/>
              </a:spcAft>
            </a:pPr>
            <a:r>
              <a:rPr lang="es-ES"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3. El programa de “</a:t>
            </a:r>
            <a:r>
              <a:rPr lang="es-ES" b="1"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Screening</a:t>
            </a:r>
            <a:r>
              <a:rPr lang="es-ES"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por Profesionales”</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a:t>
            </a:r>
            <a:r>
              <a:rPr lang="es-ES"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ProfScreen</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que también fue desarrollado para el estudio SEYLE, es una intervención selectiva o indicada sobre la base de las respuestas al cuestionario SEYLE administrado en el comienzo del estudio. Cuando los alumnos habían completado la evaluación del inicio, los profesionales de salud revisaron sus respuestas, y alumnos que estaban por encima de los puntos de corte preestablecidos fueron invitados a participar en una evaluación por un profesional clínico de salud mental, y posteriormente derivados a los servicios clínicos, si era necesario.</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0"/>
              </a:spcAft>
            </a:pPr>
            <a:r>
              <a:rPr lang="es-ES"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4. “Intervención básica”, que sirve como control.</a:t>
            </a: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Por razones éticas, el grupo de control fue expuesto a los mismos seis carteles educativos que aparecen en sus aulas del programa “Juventud Consciente”. </a:t>
            </a:r>
          </a:p>
          <a:p>
            <a:pPr indent="449580" algn="just">
              <a:lnSpc>
                <a:spcPct val="120000"/>
              </a:lnSpc>
              <a:spcAft>
                <a:spcPts val="0"/>
              </a:spcAft>
            </a:pPr>
            <a:r>
              <a:rPr lang="es-ES"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Los alumnos del grupo de control que, con la mera observación de los carteles, reconocían que necesitan ayuda, podían contactar con los profesionales sanitarios locales que aparecían en un cartel.</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757656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92180" y="794444"/>
            <a:ext cx="9590467" cy="5104080"/>
          </a:xfrm>
        </p:spPr>
        <p:txBody>
          <a:bodyPr>
            <a:normAutofit fontScale="850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Tiempo de seguimiento conseguido:</a:t>
            </a:r>
            <a:r>
              <a:rPr lang="es-ES" dirty="0">
                <a:effectLst/>
                <a:latin typeface="Calibri" panose="020F0502020204030204" pitchFamily="34" charset="0"/>
                <a:ea typeface="Times New Roman" panose="02020603050405020304" pitchFamily="18" charset="0"/>
                <a:cs typeface="Times New Roman" panose="02020603050405020304" pitchFamily="18" charset="0"/>
              </a:rPr>
              <a:t> 1 año.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3º ¿Se detuvo el estudio antes de lo proyectado?:</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4º Exclusiones por datos perdidos de los cuestionarios y ausencias el día de la encuesta:</a:t>
            </a:r>
            <a:r>
              <a:rPr lang="es-ES" dirty="0">
                <a:effectLst/>
                <a:latin typeface="Calibri" panose="020F0502020204030204" pitchFamily="34" charset="0"/>
                <a:ea typeface="Times New Roman" panose="02020603050405020304" pitchFamily="18" charset="0"/>
                <a:cs typeface="Times New Roman" panose="02020603050405020304" pitchFamily="18" charset="0"/>
              </a:rPr>
              <a:t> Tras la exclusión en el inicio de los 182, 221, 198 y 189 alumnos por haber tenido algún intento de suicidio previo o ideación en las dos semanas previas al inicio, en el corte de los 3 meses hubo 301, 334, 363 y 378 alumnos excluidos por datos perdidos o ausencias el día de la encuesta. Entre el corte de los 3 y los 12 meses se excluyó a 231, 179, 242 y 110 alumnos.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	Aunque los investigadores no informan si estas exclusiones afectaron al equilibrio de los factores pronósticos en el inicio, el posible desequilibrio que afectaría a las incidencias crudas, se ajustaría por las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covariables</a:t>
            </a:r>
            <a:r>
              <a:rPr lang="es-ES" dirty="0">
                <a:effectLst/>
                <a:latin typeface="Calibri" panose="020F0502020204030204" pitchFamily="34" charset="0"/>
                <a:ea typeface="Times New Roman" panose="02020603050405020304" pitchFamily="18" charset="0"/>
                <a:cs typeface="Times New Roman" panose="02020603050405020304" pitchFamily="18" charset="0"/>
              </a:rPr>
              <a:t> ya mencionadas mediante técnica estadística.</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effectLst/>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5º Se efectuó análisis por (intención de tratar, protocolo…):</a:t>
            </a:r>
            <a:r>
              <a:rPr lang="es-ES" dirty="0">
                <a:effectLst/>
                <a:latin typeface="Calibri" panose="020F0502020204030204" pitchFamily="34" charset="0"/>
                <a:ea typeface="Times New Roman" panose="02020603050405020304" pitchFamily="18" charset="0"/>
                <a:cs typeface="Times New Roman" panose="02020603050405020304" pitchFamily="18" charset="0"/>
              </a:rPr>
              <a:t> Por protocolo, pues se analizan los alumnos que aportan los datos.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59223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1976" y="579548"/>
            <a:ext cx="10045522" cy="5576553"/>
          </a:xfrm>
        </p:spPr>
        <p:txBody>
          <a:bodyPr>
            <a:normAutofit fontScale="850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C) RESULTADOS.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1º Magnitud y precisión de los resultados de las variables primaria y secundaria:</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En la variable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“intento de suicidio” </a:t>
            </a:r>
            <a:r>
              <a:rPr lang="es-ES" dirty="0">
                <a:effectLst/>
                <a:latin typeface="Calibri" panose="020F0502020204030204" pitchFamily="34" charset="0"/>
                <a:ea typeface="Times New Roman" panose="02020603050405020304" pitchFamily="18" charset="0"/>
                <a:cs typeface="Times New Roman" panose="02020603050405020304" pitchFamily="18" charset="0"/>
              </a:rPr>
              <a:t>en el corte a los 12 meses se encontró una diferencia estadísticamente significativa entre un 0,68% de incidencia en el grupo “Juventud Consciente" frente un 1,51% del grupo de control; RR 0,45 (0,24-0,85); RAR 0,82% (0,22% a 1,14%); y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NNT 121 (88 a 448)</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En la variable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“ideación suicida” </a:t>
            </a:r>
            <a:r>
              <a:rPr lang="es-ES" dirty="0">
                <a:effectLst/>
                <a:latin typeface="Calibri" panose="020F0502020204030204" pitchFamily="34" charset="0"/>
                <a:ea typeface="Times New Roman" panose="02020603050405020304" pitchFamily="18" charset="0"/>
                <a:cs typeface="Times New Roman" panose="02020603050405020304" pitchFamily="18" charset="0"/>
              </a:rPr>
              <a:t>en el corte a los 12 meses encontró una diferencia estadísticamente significativa entre un 0,69% de incidencia en el grupo “Juventud Consciente" frente a un 1,37% del grupo de control; RR 0,5 (0,27-0,92); RAR 0,68% (0,11% a 1,0%); y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NNT 147 (100 a 923)</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Éstos y el resto de resultados los mostramos en extenso al final, en la </a:t>
            </a:r>
            <a:r>
              <a:rPr lang="es-ES" b="1" dirty="0">
                <a:solidFill>
                  <a:srgbClr val="CC3300"/>
                </a:solidFill>
                <a:effectLst/>
                <a:latin typeface="Calibri" panose="020F0502020204030204" pitchFamily="34" charset="0"/>
                <a:ea typeface="Times New Roman" panose="02020603050405020304" pitchFamily="18" charset="0"/>
                <a:cs typeface="Times New Roman" panose="02020603050405020304" pitchFamily="18" charset="0"/>
              </a:rPr>
              <a:t>tabla 2</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effectLst/>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Efectos adversos: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 procede en este estudio.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3º Variables intermedias y/o de laboratorio:</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 procede en este estudio.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4º ¿Se hizo análisis de sensibilidad?:</a:t>
            </a:r>
            <a:r>
              <a:rPr lang="es-ES" dirty="0">
                <a:effectLst/>
                <a:latin typeface="Calibri" panose="020F0502020204030204" pitchFamily="34" charset="0"/>
                <a:ea typeface="Times New Roman" panose="02020603050405020304" pitchFamily="18" charset="0"/>
                <a:cs typeface="Times New Roman" panose="02020603050405020304" pitchFamily="18" charset="0"/>
              </a:rPr>
              <a:t> Sí, mediante los ajustes de tasas por 7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covariables</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79297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1115" y="195084"/>
            <a:ext cx="10646536" cy="2097355"/>
          </a:xfrm>
        </p:spPr>
        <p:txBody>
          <a:bodyPr>
            <a:normAutofit/>
          </a:bodyPr>
          <a:lstStyle/>
          <a:p>
            <a:pPr algn="l">
              <a:spcAft>
                <a:spcPts val="0"/>
              </a:spcAft>
            </a:pPr>
            <a:r>
              <a:rPr lang="es-ES" sz="18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Estudio SEYLE: Comparación de tres programas de prevención del suicidio en 10.000 escolares europeos de 15 años frente a una intervención básica que sirve de control.</a:t>
            </a:r>
            <a:br>
              <a:rPr lang="es-ES" sz="900" dirty="0">
                <a:effectLst/>
                <a:latin typeface="Arial" panose="020B0604020202020204" pitchFamily="34" charset="0"/>
                <a:ea typeface="Times New Roman" panose="02020603050405020304" pitchFamily="18" charset="0"/>
                <a:cs typeface="Times New Roman" panose="02020603050405020304" pitchFamily="18" charset="0"/>
              </a:rPr>
            </a:br>
            <a:r>
              <a:rPr lang="es-ES" sz="9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s-ES" sz="1600" dirty="0">
                <a:effectLst/>
                <a:latin typeface="Arial" panose="020B0604020202020204" pitchFamily="34" charset="0"/>
                <a:ea typeface="Times New Roman" panose="02020603050405020304" pitchFamily="18" charset="0"/>
                <a:cs typeface="Times New Roman" panose="02020603050405020304" pitchFamily="18" charset="0"/>
              </a:rPr>
            </a:br>
            <a:r>
              <a:rPr lang="en-US" sz="16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Wasserman D, Hoven CW, Wasserman C, et al. School-based suicide prevention </a:t>
            </a:r>
            <a:r>
              <a:rPr lang="en-US" sz="1600"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programmes</a:t>
            </a:r>
            <a:r>
              <a:rPr lang="en-US" sz="16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the SEYLE cluster-</a:t>
            </a:r>
            <a:r>
              <a:rPr lang="en-US" sz="1600"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randomised</a:t>
            </a:r>
            <a:r>
              <a:rPr lang="en-US" sz="16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controlled trial. Lancet. 2015 Jan 8. </a:t>
            </a:r>
            <a:r>
              <a:rPr lang="en-US" sz="1600" dirty="0" err="1">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pii</a:t>
            </a:r>
            <a:r>
              <a:rPr lang="en-US" sz="16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S0140-6736(14)61213-7.</a:t>
            </a:r>
            <a:br>
              <a:rPr lang="es-ES" dirty="0">
                <a:effectLst/>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Subtítulo 2"/>
          <p:cNvSpPr>
            <a:spLocks noGrp="1"/>
          </p:cNvSpPr>
          <p:nvPr>
            <p:ph type="subTitle" idx="1"/>
          </p:nvPr>
        </p:nvSpPr>
        <p:spPr>
          <a:xfrm>
            <a:off x="5009882" y="1635616"/>
            <a:ext cx="6053070" cy="5035639"/>
          </a:xfrm>
        </p:spPr>
        <p:txBody>
          <a:bodyPr>
            <a:noAutofit/>
          </a:bodyPr>
          <a:lstStyle/>
          <a:p>
            <a:pPr algn="just">
              <a:spcAft>
                <a:spcPts val="0"/>
              </a:spcAft>
            </a:pPr>
            <a:r>
              <a:rPr lang="es-ES" sz="20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1900" dirty="0">
                <a:latin typeface="Calibri" panose="020F0502020204030204" pitchFamily="34" charset="0"/>
                <a:ea typeface="Times New Roman" panose="02020603050405020304" pitchFamily="18" charset="0"/>
                <a:cs typeface="Times New Roman" panose="02020603050405020304" pitchFamily="18" charset="0"/>
              </a:rPr>
              <a:t>         </a:t>
            </a:r>
            <a:r>
              <a:rPr lang="es-ES" sz="1900" dirty="0">
                <a:effectLst/>
                <a:latin typeface="Calibri" panose="020F0502020204030204" pitchFamily="34" charset="0"/>
                <a:ea typeface="Times New Roman" panose="02020603050405020304" pitchFamily="18" charset="0"/>
                <a:cs typeface="Times New Roman" panose="02020603050405020304" pitchFamily="18" charset="0"/>
              </a:rPr>
              <a:t>Los intentos de suicidio y la ideación suicida severa tienen potenciales consecuencias graves, incluyendo sustanciales efectos psicológicos, incremento del riesgo de subsecuentes intentos de suicidio y muerte. Es destacable que las conductas suicidas también tienen profundos efectos negativos en las familias y otras personas circundantes. Los costes médicos, financieros y emocionales de la comunidad afectada por el suicidio también son muy sustanciales. 	</a:t>
            </a:r>
            <a:endParaRPr lang="es-ES" sz="19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spcAft>
                <a:spcPts val="0"/>
              </a:spcAft>
            </a:pPr>
            <a:r>
              <a:rPr lang="es-ES" sz="1900" dirty="0">
                <a:effectLst/>
                <a:latin typeface="Calibri" panose="020F0502020204030204" pitchFamily="34" charset="0"/>
                <a:ea typeface="Times New Roman" panose="02020603050405020304" pitchFamily="18" charset="0"/>
                <a:cs typeface="Times New Roman" panose="02020603050405020304" pitchFamily="18" charset="0"/>
              </a:rPr>
              <a:t>La proporción de algún tipo de intento de suicidio en adolescentes es de 4100 / 100.000 adolescentes en Estados Unidos y de 4200 /100.000 en Europa. En 2013 en España, la tasa de suicidios consumados en adolescentes de 15 a 19 años ha sido 2,65 / 100.000, lo que representa el 13% de la mortalidad por todas las causas en esa franja de edad (ver </a:t>
            </a:r>
            <a:r>
              <a:rPr lang="es-ES" sz="1900" b="1" dirty="0">
                <a:solidFill>
                  <a:srgbClr val="CC3300"/>
                </a:solidFill>
                <a:effectLst/>
                <a:latin typeface="Calibri" panose="020F0502020204030204" pitchFamily="34" charset="0"/>
                <a:ea typeface="Times New Roman" panose="02020603050405020304" pitchFamily="18" charset="0"/>
                <a:cs typeface="Times New Roman" panose="02020603050405020304" pitchFamily="18" charset="0"/>
              </a:rPr>
              <a:t>tabla 1</a:t>
            </a:r>
            <a:r>
              <a:rPr lang="es-ES" sz="19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9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803195" y="1931829"/>
            <a:ext cx="3374132" cy="4443212"/>
          </a:xfrm>
          <a:prstGeom prst="rect">
            <a:avLst/>
          </a:prstGeom>
        </p:spPr>
      </p:pic>
    </p:spTree>
    <p:extLst>
      <p:ext uri="{BB962C8B-B14F-4D97-AF65-F5344CB8AC3E}">
        <p14:creationId xmlns:p14="http://schemas.microsoft.com/office/powerpoint/2010/main" val="3200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794803" y="267279"/>
            <a:ext cx="10551483" cy="6352002"/>
          </a:xfrm>
          <a:prstGeom prst="rect">
            <a:avLst/>
          </a:prstGeom>
        </p:spPr>
      </p:pic>
    </p:spTree>
    <p:extLst>
      <p:ext uri="{BB962C8B-B14F-4D97-AF65-F5344CB8AC3E}">
        <p14:creationId xmlns:p14="http://schemas.microsoft.com/office/powerpoint/2010/main" val="3208370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92180" y="781564"/>
            <a:ext cx="9144000" cy="3056340"/>
          </a:xfrm>
        </p:spPr>
        <p:txBody>
          <a:bodyPr>
            <a:normAutofit fontScale="85000" lnSpcReduction="20000"/>
          </a:bodyPr>
          <a:lstStyle/>
          <a:p>
            <a:pPr algn="just">
              <a:lnSpc>
                <a:spcPct val="120000"/>
              </a:lnSpc>
              <a:spcAft>
                <a:spcPts val="0"/>
              </a:spcAft>
            </a:pPr>
            <a:r>
              <a:rPr lang="es-ES" sz="2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CONFLICTO DE INTERESES Y CALIDAD DEL ESTUDIO.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Los investigadores declararon no tener ningún conflicto de intereses relacionado con el estudio. El estudio fue financiado por el Séptimo Programa Marco de la Unión Europea (2007-13), en su apartado de Coordinación del Tema 1 (salud). El organismo financiador no tuvo ningún papel en el diseño del estudio, recolección, análisis e interpretación de los datos, ni en la redacción del informe.</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endParaRPr lang="es-ES" dirty="0"/>
          </a:p>
        </p:txBody>
      </p:sp>
    </p:spTree>
    <p:extLst>
      <p:ext uri="{BB962C8B-B14F-4D97-AF65-F5344CB8AC3E}">
        <p14:creationId xmlns:p14="http://schemas.microsoft.com/office/powerpoint/2010/main" val="2492179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04552" y="253528"/>
            <a:ext cx="10084158" cy="6301817"/>
          </a:xfrm>
        </p:spPr>
        <p:txBody>
          <a:bodyPr>
            <a:normAutofit fontScale="700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B) CALIDAD DEL ESTUDIO (VALIDEZ DE LA EVIDENCIA).</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¿Pregunta clara y precisa?: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¿Se efectuó una aleatorización correcta?: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 por clústeres</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hacen el reclutamiento?: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¿Estaban equilibrados los factores pronósticos entre ambos grupos?: </a:t>
            </a:r>
            <a:r>
              <a:rPr lang="es-ES"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No en el “% de chicas” </a:t>
            </a:r>
            <a:r>
              <a:rPr lang="es-ES" dirty="0">
                <a:solidFill>
                  <a:srgbClr val="FF9900"/>
                </a:solidFill>
                <a:effectLst/>
                <a:latin typeface="Calibri" panose="020F0502020204030204" pitchFamily="34" charset="0"/>
                <a:ea typeface="Times New Roman" panose="02020603050405020304" pitchFamily="18" charset="0"/>
                <a:cs typeface="Times New Roman" panose="02020603050405020304" pitchFamily="18" charset="0"/>
              </a:rPr>
              <a:t>en el inicio, e ignoramos si las exclusiones posteriores afectaron al equilibro. Sin embargo, los posibles desequilibrios se ajustan al final por métodos estadísticos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¿Se mantuvo oculta la secuencia de aleatorización para los sujetos de investigación?: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effectLst/>
                <a:latin typeface="Calibri" panose="020F0502020204030204" pitchFamily="34" charset="0"/>
                <a:ea typeface="Times New Roman" panose="02020603050405020304" pitchFamily="18" charset="0"/>
                <a:cs typeface="Times New Roman" panose="02020603050405020304" pitchFamily="18" charset="0"/>
              </a:rPr>
              <a:t>. ¿Y para los que asignan los eventos?: </a:t>
            </a:r>
            <a:r>
              <a:rPr lang="es-ES" dirty="0">
                <a:solidFill>
                  <a:srgbClr val="FF9900"/>
                </a:solidFill>
                <a:effectLst/>
                <a:latin typeface="Calibri" panose="020F0502020204030204" pitchFamily="34" charset="0"/>
                <a:ea typeface="Times New Roman" panose="02020603050405020304" pitchFamily="18" charset="0"/>
                <a:cs typeface="Times New Roman" panose="02020603050405020304" pitchFamily="18" charset="0"/>
              </a:rPr>
              <a:t>No procede</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¿Fue completo el seguimiento, cumpliendo con no detenerlo antes de lo previsto?:</a:t>
            </a:r>
            <a:r>
              <a:rPr lang="es-ES"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¿Se contabilizaron los abandonos, y las pérdidas?: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 obstante los resultados finales se ajustan.</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¿Se hicieron los cálculos por?: </a:t>
            </a:r>
            <a:r>
              <a:rPr lang="es-ES" dirty="0">
                <a:solidFill>
                  <a:srgbClr val="008000"/>
                </a:solidFill>
                <a:effectLst/>
                <a:latin typeface="Calibri" panose="020F0502020204030204" pitchFamily="34" charset="0"/>
                <a:ea typeface="Times New Roman" panose="02020603050405020304" pitchFamily="18" charset="0"/>
                <a:cs typeface="Times New Roman" panose="02020603050405020304" pitchFamily="18" charset="0"/>
              </a:rPr>
              <a:t>Por protocolo</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Sistema GRADE: Calidad de la evidencia MODERADA. Justificamos la rebaja por: 1) el desequilibrio en el % de chicas al inicio y los posibles desequilibrios tras las exclusiones, a pesar de que los posibles desequilibrios se ajustan por 7 </a:t>
            </a:r>
            <a:r>
              <a:rPr lang="es-ES" sz="29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covariables</a:t>
            </a:r>
            <a:r>
              <a:rPr lang="es-ES" sz="2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2) la incertidumbre en el porcentaje de falsos positivos y falsos negativos (como expresamos en el siguiente apartado).</a:t>
            </a:r>
            <a:endParaRPr lang="es-ES" sz="29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endParaRPr lang="es-ES" dirty="0"/>
          </a:p>
        </p:txBody>
      </p:sp>
    </p:spTree>
    <p:extLst>
      <p:ext uri="{BB962C8B-B14F-4D97-AF65-F5344CB8AC3E}">
        <p14:creationId xmlns:p14="http://schemas.microsoft.com/office/powerpoint/2010/main" val="111946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69454" y="704290"/>
            <a:ext cx="9332890" cy="5078324"/>
          </a:xfrm>
        </p:spPr>
        <p:txBody>
          <a:bodyPr>
            <a:normAutofit fontScale="85000" lnSpcReduction="10000"/>
          </a:bodyPr>
          <a:lstStyle/>
          <a:p>
            <a:pPr algn="just">
              <a:lnSpc>
                <a:spcPct val="120000"/>
              </a:lnSpc>
              <a:spcAft>
                <a:spcPts val="0"/>
              </a:spcAft>
            </a:pPr>
            <a:r>
              <a:rPr lang="es-ES" sz="28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COMENTARIOS (DISCUSIÓN Y OPINIÓN DEL EVALUADOR).</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Este estudio mide los resultados de ideación e intento de suicidio obtenidos en las contestaciones a los cuestionarios que emiten los adolescentes sobre su experiencia pasada. No disponemos a día de hoy de mejor instrumento de </a:t>
            </a:r>
            <a:r>
              <a:rPr lang="es-ES" dirty="0" err="1">
                <a:latin typeface="Calibri" panose="020F0502020204030204" pitchFamily="34" charset="0"/>
                <a:ea typeface="Times New Roman" panose="02020603050405020304" pitchFamily="18" charset="0"/>
                <a:cs typeface="Times New Roman" panose="02020603050405020304" pitchFamily="18" charset="0"/>
              </a:rPr>
              <a:t>screening</a:t>
            </a:r>
            <a:r>
              <a:rPr lang="es-ES" dirty="0">
                <a:latin typeface="Calibri" panose="020F0502020204030204" pitchFamily="34" charset="0"/>
                <a:ea typeface="Times New Roman" panose="02020603050405020304" pitchFamily="18" charset="0"/>
                <a:cs typeface="Times New Roman" panose="02020603050405020304" pitchFamily="18" charset="0"/>
              </a:rPr>
              <a:t> de una amplia base poblacional. </a:t>
            </a: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La </a:t>
            </a:r>
            <a:r>
              <a:rPr lang="es-ES" b="1" dirty="0">
                <a:latin typeface="Calibri" panose="020F0502020204030204" pitchFamily="34" charset="0"/>
                <a:ea typeface="Times New Roman" panose="02020603050405020304" pitchFamily="18" charset="0"/>
                <a:cs typeface="Times New Roman" panose="02020603050405020304" pitchFamily="18" charset="0"/>
              </a:rPr>
              <a:t>ventaja</a:t>
            </a:r>
            <a:r>
              <a:rPr lang="es-ES" dirty="0">
                <a:latin typeface="Calibri" panose="020F0502020204030204" pitchFamily="34" charset="0"/>
                <a:ea typeface="Times New Roman" panose="02020603050405020304" pitchFamily="18" charset="0"/>
                <a:cs typeface="Times New Roman" panose="02020603050405020304" pitchFamily="18" charset="0"/>
              </a:rPr>
              <a:t> de este estudio, aparte de ser aleatorizado y controlado, es la posibilidad de una amplia implantación, pues su baja complejidad (gracias al esfuerzo de los investigadores que lo diseñaron e implementaron) conseguirá una alta concordancia. </a:t>
            </a: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La </a:t>
            </a:r>
            <a:r>
              <a:rPr lang="es-ES" b="1" dirty="0">
                <a:latin typeface="Calibri" panose="020F0502020204030204" pitchFamily="34" charset="0"/>
                <a:ea typeface="Times New Roman" panose="02020603050405020304" pitchFamily="18" charset="0"/>
                <a:cs typeface="Times New Roman" panose="02020603050405020304" pitchFamily="18" charset="0"/>
              </a:rPr>
              <a:t>limitación</a:t>
            </a:r>
            <a:r>
              <a:rPr lang="es-ES" dirty="0">
                <a:latin typeface="Calibri" panose="020F0502020204030204" pitchFamily="34" charset="0"/>
                <a:ea typeface="Times New Roman" panose="02020603050405020304" pitchFamily="18" charset="0"/>
                <a:cs typeface="Times New Roman" panose="02020603050405020304" pitchFamily="18" charset="0"/>
              </a:rPr>
              <a:t> es la incertidumbre en: a) el porcentaje de falsos positivos; y b) el porcentaje de falsos negativos por haber mentido en el test, o por una incidencia repentina (al modo de la detección de los cánceres de intervalo entre dos </a:t>
            </a:r>
            <a:r>
              <a:rPr lang="es-ES" dirty="0" err="1">
                <a:latin typeface="Calibri" panose="020F0502020204030204" pitchFamily="34" charset="0"/>
                <a:ea typeface="Times New Roman" panose="02020603050405020304" pitchFamily="18" charset="0"/>
                <a:cs typeface="Times New Roman" panose="02020603050405020304" pitchFamily="18" charset="0"/>
              </a:rPr>
              <a:t>screenings</a:t>
            </a:r>
            <a:r>
              <a:rPr lang="es-ES" dirty="0">
                <a:latin typeface="Calibri" panose="020F0502020204030204" pitchFamily="34" charset="0"/>
                <a:ea typeface="Times New Roman" panose="02020603050405020304" pitchFamily="18" charset="0"/>
                <a:cs typeface="Times New Roman" panose="02020603050405020304" pitchFamily="18" charset="0"/>
              </a:rPr>
              <a:t> mamográficos).</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581061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79301" y="1206569"/>
            <a:ext cx="9144000" cy="2644216"/>
          </a:xfrm>
        </p:spPr>
        <p:txBody>
          <a:bodyPr>
            <a:normAutofit fontScale="85000" lnSpcReduction="20000"/>
          </a:bodyPr>
          <a:lstStyle/>
          <a:p>
            <a:pPr algn="just">
              <a:lnSpc>
                <a:spcPct val="120000"/>
              </a:lnSpc>
              <a:spcAft>
                <a:spcPts val="0"/>
              </a:spcAft>
            </a:pPr>
            <a:r>
              <a:rPr lang="es-ES" sz="2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CONCLUSIONES Y RECOMENDACIONES.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a:t>
            </a:r>
            <a:r>
              <a:rPr lang="es-ES" b="1" u="sng" dirty="0">
                <a:effectLst/>
                <a:latin typeface="Calibri" panose="020F0502020204030204" pitchFamily="34" charset="0"/>
                <a:ea typeface="Times New Roman" panose="02020603050405020304" pitchFamily="18" charset="0"/>
                <a:cs typeface="Times New Roman" panose="02020603050405020304" pitchFamily="18" charset="0"/>
              </a:rPr>
              <a:t>Para adolescentes escolares de 15 años (DE 0,85), sin incidencias previas de ideación suicida o intento suicida, </a:t>
            </a:r>
            <a:r>
              <a:rPr lang="es-ES" dirty="0">
                <a:effectLst/>
                <a:latin typeface="Calibri" panose="020F0502020204030204" pitchFamily="34" charset="0"/>
                <a:ea typeface="Times New Roman" panose="02020603050405020304" pitchFamily="18" charset="0"/>
                <a:cs typeface="Times New Roman" panose="02020603050405020304" pitchFamily="18" charset="0"/>
              </a:rPr>
              <a:t>según la calidad de la evidencia y la magnitud y precisión de los resultados de este ensayo clínico, hacemos una </a:t>
            </a:r>
            <a:r>
              <a:rPr lang="es-ES" b="1" dirty="0">
                <a:solidFill>
                  <a:srgbClr val="009900"/>
                </a:solidFill>
                <a:effectLst/>
                <a:latin typeface="Calibri" panose="020F0502020204030204" pitchFamily="34" charset="0"/>
                <a:ea typeface="Times New Roman" panose="02020603050405020304" pitchFamily="18" charset="0"/>
                <a:cs typeface="Times New Roman" panose="02020603050405020304" pitchFamily="18" charset="0"/>
              </a:rPr>
              <a:t>recomendación fuerte a favor</a:t>
            </a:r>
            <a:r>
              <a:rPr lang="es-ES" dirty="0">
                <a:effectLst/>
                <a:latin typeface="Calibri" panose="020F0502020204030204" pitchFamily="34" charset="0"/>
                <a:ea typeface="Times New Roman" panose="02020603050405020304" pitchFamily="18" charset="0"/>
                <a:cs typeface="Times New Roman" panose="02020603050405020304" pitchFamily="18" charset="0"/>
              </a:rPr>
              <a:t> de recibir el programa de Salud Mental “Juventud Consciente”, o versiones mejoradas en su adaptabilidad a la dinámica de los centros.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465813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43696" y="717170"/>
            <a:ext cx="9144000" cy="5039686"/>
          </a:xfrm>
        </p:spPr>
        <p:txBody>
          <a:bodyPr>
            <a:normAutofit fontScale="85000" lnSpcReduction="20000"/>
          </a:bodyPr>
          <a:lstStyle/>
          <a:p>
            <a:pPr algn="just">
              <a:lnSpc>
                <a:spcPct val="120000"/>
              </a:lnSpc>
              <a:spcAft>
                <a:spcPts val="0"/>
              </a:spcAft>
            </a:pPr>
            <a:r>
              <a:rPr lang="es-ES"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Justificación</a:t>
            </a:r>
            <a:r>
              <a:rPr lang="es-ES"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BENEFICIOS Y RIESGOS AÑADIDOS: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Frente una intervención básica, que sirve de control, el programa “Juventud Consciente” ha mostrado significativamente mejores resultados en la Escala de Suicidio de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Peykel</a:t>
            </a:r>
            <a:r>
              <a:rPr lang="es-ES" dirty="0">
                <a:effectLst/>
                <a:latin typeface="Calibri" panose="020F0502020204030204" pitchFamily="34" charset="0"/>
                <a:ea typeface="Times New Roman" panose="02020603050405020304" pitchFamily="18" charset="0"/>
                <a:cs typeface="Times New Roman" panose="02020603050405020304" pitchFamily="18" charset="0"/>
              </a:rPr>
              <a:t>, en los ítems de “intento de suicidio” [NNT 121 (88 a 448)] e “ideación suicida” [(NNT 147 (100 a 923</a:t>
            </a:r>
            <a:r>
              <a:rPr lang="es-ES" dirty="0">
                <a:latin typeface="Calibri" panose="020F0502020204030204" pitchFamily="34" charset="0"/>
                <a:ea typeface="Times New Roman" panose="02020603050405020304" pitchFamily="18" charset="0"/>
                <a:cs typeface="Times New Roman" panose="02020603050405020304" pitchFamily="18" charset="0"/>
              </a:rPr>
              <a:t>)]. Los riesgos añadidos, si los hubiere, provendrían de los falsos positivos, que en todo caso estimamos que serían muy bajos.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B) INCONVENIENTES:</a:t>
            </a:r>
            <a:r>
              <a:rPr lang="es-ES" dirty="0">
                <a:effectLst/>
                <a:latin typeface="Calibri" panose="020F0502020204030204" pitchFamily="34" charset="0"/>
                <a:ea typeface="Times New Roman" panose="02020603050405020304" pitchFamily="18" charset="0"/>
                <a:cs typeface="Times New Roman" panose="02020603050405020304" pitchFamily="18" charset="0"/>
              </a:rPr>
              <a:t> La intervención tiene muy pocos inconvenientes para los alumnos, pues se hace en horario escolar, y su duración total es de alrededor de 12 horas a lo largo de 4 meses. Algunos alumnos pueden percibir esta inversión de tiempo como lúdico más que como inconveniente.</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C) COSTES:</a:t>
            </a:r>
            <a:r>
              <a:rPr lang="es-ES" dirty="0">
                <a:effectLst/>
                <a:latin typeface="Calibri" panose="020F0502020204030204" pitchFamily="34" charset="0"/>
                <a:ea typeface="Times New Roman" panose="02020603050405020304" pitchFamily="18" charset="0"/>
                <a:cs typeface="Times New Roman" panose="02020603050405020304" pitchFamily="18" charset="0"/>
              </a:rPr>
              <a:t> El material del programa de intervención, no tiene coste. En cuanto a los costes de entrenamiento de instructores, los investigadores no los proporcionan en este artículo.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88717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56575" y="910352"/>
            <a:ext cx="9144000" cy="3906345"/>
          </a:xfrm>
        </p:spPr>
        <p:txBody>
          <a:bodyPr>
            <a:normAutofit fontScale="85000" lnSpcReduction="20000"/>
          </a:bodyPr>
          <a:lstStyle/>
          <a:p>
            <a:pPr algn="just">
              <a:lnSpc>
                <a:spcPct val="120000"/>
              </a:lnSpc>
              <a:spcAft>
                <a:spcPts val="0"/>
              </a:spcAft>
            </a:pPr>
            <a:r>
              <a:rPr lang="es-ES" sz="2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¿PUEDO APLICAR LOS RESULTADOS EN LA ATENCIÓN A MIS INDIVIDUOS?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1ª ¿Fueron los individuos del estudio similares a los que yo atiendo?:</a:t>
            </a:r>
            <a:r>
              <a:rPr lang="es-ES" dirty="0">
                <a:effectLst/>
                <a:latin typeface="Calibri" panose="020F0502020204030204" pitchFamily="34" charset="0"/>
                <a:ea typeface="Times New Roman" panose="02020603050405020304" pitchFamily="18" charset="0"/>
                <a:cs typeface="Times New Roman" panose="02020603050405020304" pitchFamily="18" charset="0"/>
              </a:rPr>
              <a:t> Sí.</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2ª ¿Se consideraron todos los resultados importantes para los individuos?:</a:t>
            </a:r>
            <a:r>
              <a:rPr lang="es-ES" dirty="0">
                <a:effectLst/>
                <a:latin typeface="Calibri" panose="020F0502020204030204" pitchFamily="34" charset="0"/>
                <a:ea typeface="Times New Roman" panose="02020603050405020304" pitchFamily="18" charset="0"/>
                <a:cs typeface="Times New Roman" panose="02020603050405020304" pitchFamily="18" charset="0"/>
              </a:rPr>
              <a:t> Sí.</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s-ES" sz="1800" b="1"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3ª ¿Justifican los beneficios que se esperan del tratamiento los riesgos potenciales, los inconvenientes y los costes del mismo?:</a:t>
            </a:r>
            <a:r>
              <a:rPr lang="es-ES" dirty="0">
                <a:effectLst/>
                <a:latin typeface="Calibri" panose="020F0502020204030204" pitchFamily="34" charset="0"/>
                <a:ea typeface="Times New Roman" panose="02020603050405020304" pitchFamily="18" charset="0"/>
                <a:cs typeface="Times New Roman" panose="02020603050405020304" pitchFamily="18" charset="0"/>
              </a:rPr>
              <a:t> Sí.</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57669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73488" y="396069"/>
            <a:ext cx="11524836" cy="6145850"/>
          </a:xfrm>
          <a:prstGeom prst="rect">
            <a:avLst/>
          </a:prstGeom>
        </p:spPr>
      </p:pic>
    </p:spTree>
    <p:extLst>
      <p:ext uri="{BB962C8B-B14F-4D97-AF65-F5344CB8AC3E}">
        <p14:creationId xmlns:p14="http://schemas.microsoft.com/office/powerpoint/2010/main" val="401199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40665" y="1412629"/>
            <a:ext cx="9693498" cy="3133613"/>
          </a:xfrm>
        </p:spPr>
        <p:txBody>
          <a:bodyPr>
            <a:normAutofit fontScale="92500" lnSpcReduction="10000"/>
          </a:bodyPr>
          <a:lstStyle/>
          <a:p>
            <a:pPr algn="just">
              <a:lnSpc>
                <a:spcPct val="120000"/>
              </a:lnSpc>
              <a:spcAft>
                <a:spcPts val="0"/>
              </a:spcAft>
            </a:pPr>
            <a:r>
              <a:rPr lang="es-ES"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LO PROYECTADO.</a:t>
            </a:r>
            <a:endParaRPr lang="es-ES"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OBJETIVO: </a:t>
            </a:r>
            <a:r>
              <a:rPr lang="es-ES" sz="2200" dirty="0">
                <a:effectLst/>
                <a:latin typeface="Calibri" panose="020F0502020204030204" pitchFamily="34" charset="0"/>
                <a:ea typeface="Times New Roman" panose="02020603050405020304" pitchFamily="18" charset="0"/>
                <a:cs typeface="Times New Roman" panose="02020603050405020304" pitchFamily="18" charset="0"/>
              </a:rPr>
              <a:t>Averiguar la eficacia de tres programas para la reducción de ideación suicida e intento de suicidio, en adolescentes escolares europeos de 15 años, frente a una intervención básica que sirve de control.</a:t>
            </a:r>
          </a:p>
          <a:p>
            <a:pPr algn="just">
              <a:lnSpc>
                <a:spcPct val="120000"/>
              </a:lnSpc>
              <a:spcAft>
                <a:spcPts val="0"/>
              </a:spcAft>
            </a:pP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Duración planificada:</a:t>
            </a:r>
            <a:r>
              <a:rPr lang="es-ES" sz="2200" dirty="0">
                <a:effectLst/>
                <a:latin typeface="Calibri" panose="020F0502020204030204" pitchFamily="34" charset="0"/>
                <a:ea typeface="Times New Roman" panose="02020603050405020304" pitchFamily="18" charset="0"/>
                <a:cs typeface="Times New Roman" panose="02020603050405020304" pitchFamily="18" charset="0"/>
              </a:rPr>
              <a:t> 1 año.</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78762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5510" y="781562"/>
            <a:ext cx="10427594" cy="5464692"/>
          </a:xfrm>
        </p:spPr>
        <p:txBody>
          <a:bodyPr>
            <a:normAutofit fontScale="92500" lnSpcReduction="20000"/>
          </a:bodyPr>
          <a:lstStyle/>
          <a:p>
            <a:pPr algn="just">
              <a:lnSpc>
                <a:spcPct val="120000"/>
              </a:lnSpc>
              <a:spcAft>
                <a:spcPts val="0"/>
              </a:spcAft>
            </a:pPr>
            <a:r>
              <a:rPr lang="es-ES" sz="2200" b="1" dirty="0">
                <a:solidFill>
                  <a:srgbClr val="0000FF"/>
                </a:solidFill>
                <a:effectLst/>
                <a:latin typeface="Calibri" panose="020F0502020204030204" pitchFamily="34" charset="0"/>
                <a:ea typeface="Times New Roman" panose="02020603050405020304" pitchFamily="18" charset="0"/>
                <a:cs typeface="Eras Medium ITC" panose="020B0602030504020804" pitchFamily="34" charset="0"/>
              </a:rPr>
              <a:t>B) TIPO DE ESTUDIO:</a:t>
            </a:r>
            <a:r>
              <a:rPr lang="es-ES" sz="2200" b="1" dirty="0">
                <a:solidFill>
                  <a:srgbClr val="000000"/>
                </a:solidFill>
                <a:effectLst/>
                <a:latin typeface="Calibri" panose="020F0502020204030204" pitchFamily="34" charset="0"/>
                <a:ea typeface="Times New Roman" panose="02020603050405020304" pitchFamily="18" charset="0"/>
                <a:cs typeface="Eras Medium ITC" panose="020B0602030504020804" pitchFamily="34" charset="0"/>
              </a:rPr>
              <a:t> </a:t>
            </a:r>
            <a:r>
              <a:rPr lang="es-ES"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Ensayo clínico aleatorizado por clústeres, controlado, </a:t>
            </a:r>
            <a:r>
              <a:rPr lang="es-ES" sz="2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multicéntrico</a:t>
            </a:r>
            <a:r>
              <a:rPr lang="es-ES"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 internacional. Cada clúster es una escuela de 62-64 escolares de 15 años. Se asume un nivel de significación estadística del 5% y una potencia 80% para detectar una reducción en la variable principal </a:t>
            </a:r>
            <a:r>
              <a:rPr lang="es-ES" sz="2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[Intento de suicidio] </a:t>
            </a:r>
            <a:r>
              <a:rPr lang="es-ES"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desde un 3% de eventos esperados en 12 meses en el grupo de control hasta un 1,5% en el grupo de intervención, con lo que se obtiene un tamaño de muestra de 1535 individuos por grupo. </a:t>
            </a:r>
          </a:p>
          <a:p>
            <a:pPr algn="just">
              <a:spcAft>
                <a:spcPts val="0"/>
              </a:spcAft>
            </a:pP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spcAft>
                <a:spcPts val="0"/>
              </a:spcAft>
            </a:pPr>
            <a:r>
              <a:rPr lang="es-ES" sz="21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Al ser la unidad de aleatorización un clúster (una escuela), el tamaño de la muestra se debe multiplicar por un factor denominado “efecto del diseño”, que en este caso es 1,63 (obteniéndose 1535 x 1,63 = 2502 individuos por grupo), porque: </a:t>
            </a:r>
          </a:p>
          <a:p>
            <a:pPr indent="449580" algn="just">
              <a:spcAft>
                <a:spcPts val="0"/>
              </a:spcAft>
            </a:pPr>
            <a:r>
              <a:rPr lang="es-ES" sz="21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a) se sugerían 64 escolares por clúster; y </a:t>
            </a:r>
          </a:p>
          <a:p>
            <a:pPr indent="449580" algn="just">
              <a:spcAft>
                <a:spcPts val="0"/>
              </a:spcAft>
            </a:pPr>
            <a:r>
              <a:rPr lang="es-ES" sz="21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b) los individuos de un clúster se parecen en su comportamiento más que si fuera una muestra aleatoria de individuos independientes, y estudios previos habían obtenido un “Coeficiente de correlación </a:t>
            </a:r>
            <a:r>
              <a:rPr lang="es-ES" sz="21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intraclúster</a:t>
            </a:r>
            <a:r>
              <a:rPr lang="es-ES" sz="21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de 0,01 en su comportamiento frente a la variable principal. </a:t>
            </a:r>
          </a:p>
          <a:p>
            <a:pPr indent="449580" algn="just">
              <a:spcAft>
                <a:spcPts val="0"/>
              </a:spcAft>
            </a:pPr>
            <a:r>
              <a:rPr lang="es-ES" sz="21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Este Coeficiente va de 1 (comportamiento igual =&gt; cada clúster cuenta como un único individuo) a 0 (su comportamiento es igual que el debido al azar =&gt; cada clúster cuenta como todos sus individuos). Y como eran 4 grupos, entonces 2502 x 4 = 10.008 escolares en total, en 4 grupos, cada uno de los cuales tiene 40 clústeres (escuelas) de 62 alumnos. </a:t>
            </a:r>
            <a:endParaRPr lang="es-ES" sz="2100" dirty="0">
              <a:solidFill>
                <a:srgbClr val="663300"/>
              </a:solidFill>
              <a:effectLst/>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164757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6270" y="884596"/>
            <a:ext cx="9435921" cy="5207112"/>
          </a:xfrm>
        </p:spPr>
        <p:txBody>
          <a:bodyPr>
            <a:normAutofit fontScale="55000" lnSpcReduction="20000"/>
          </a:bodyPr>
          <a:lstStyle/>
          <a:p>
            <a:pPr algn="just">
              <a:lnSpc>
                <a:spcPct val="120000"/>
              </a:lnSpc>
              <a:spcAft>
                <a:spcPts val="0"/>
              </a:spcAft>
            </a:pPr>
            <a:r>
              <a:rPr lang="es-ES" sz="3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 utiliza el OR para medir las diferencias de [intentos de suicidios] entre los grupos de intervención y el de control a los 3 y a los 12 meses. Mediante una regresión logística estos OR se ajustaron por las siguientes variables en el inicio: edad, sexo, puntuación en el Cuestionario “Fortalezas y Dificultades”, no nacido en el país de residencia, pérdida del trabajo de los padres en el último año, no convivir con ambos progenitores biológicos, y país de residencia</a:t>
            </a:r>
            <a:r>
              <a:rPr lang="es-E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36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36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El </a:t>
            </a:r>
            <a:r>
              <a:rPr lang="es-ES" sz="3500" b="1"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Cuestionario “Fortalezas y Debilidades”</a:t>
            </a: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tiene por objetivo estimar los problemas conductuales de niños entre los 4 y 16 años de edad, a través de las respuestas que otorgan sus padres y profesores. </a:t>
            </a:r>
          </a:p>
          <a:p>
            <a:pPr algn="just">
              <a:lnSpc>
                <a:spcPct val="120000"/>
              </a:lnSpc>
              <a:spcAft>
                <a:spcPts val="0"/>
              </a:spcAft>
            </a:pPr>
            <a:r>
              <a:rPr lang="es-ES" sz="3500"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Consta de: a) 4 escalas (de 5 preguntas cada una) que puntúan las “dificultades”: problemas de conducta, hiperactividad, síntomas emocionales, problemas con compañeros; y b) 1 escala de conducta </a:t>
            </a:r>
            <a:r>
              <a:rPr lang="es-ES" sz="3500"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prosocial</a:t>
            </a: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(de 5 preguntas) que puntúa las fortalezas. </a:t>
            </a:r>
          </a:p>
          <a:p>
            <a:pPr algn="just">
              <a:lnSpc>
                <a:spcPct val="120000"/>
              </a:lnSpc>
              <a:spcAft>
                <a:spcPts val="0"/>
              </a:spcAft>
            </a:pPr>
            <a:r>
              <a:rPr lang="es-ES" sz="3500"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En el presente estudio no se evalúa la escala de conducta </a:t>
            </a:r>
            <a:r>
              <a:rPr lang="es-ES" sz="3500" dirty="0" err="1">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prosocial</a:t>
            </a:r>
            <a:r>
              <a:rPr lang="es-ES" sz="3500" dirty="0">
                <a:solidFill>
                  <a:srgbClr val="663300"/>
                </a:solidFill>
                <a:effectLst/>
                <a:latin typeface="Calibri" panose="020F0502020204030204" pitchFamily="34" charset="0"/>
                <a:ea typeface="Calibri" panose="020F0502020204030204" pitchFamily="34" charset="0"/>
                <a:cs typeface="Times New Roman" panose="02020603050405020304" pitchFamily="18" charset="0"/>
              </a:rPr>
              <a:t>, evaluándose las 4 escalas de dificultades, cuya puntuación va de 0 a 40.</a:t>
            </a:r>
            <a:endParaRPr lang="es-ES"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17702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59606" y="1438387"/>
            <a:ext cx="9144000" cy="2219214"/>
          </a:xfrm>
        </p:spPr>
        <p:txBody>
          <a:bodyPr>
            <a:normAutofit/>
          </a:bodyPr>
          <a:lstStyle/>
          <a:p>
            <a:pPr algn="just">
              <a:lnSpc>
                <a:spcPct val="110000"/>
              </a:lnSpc>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 </a:t>
            </a:r>
            <a:r>
              <a:rPr lang="es-ES" sz="2000" dirty="0">
                <a:effectLst/>
                <a:latin typeface="Calibri" panose="020F0502020204030204" pitchFamily="34" charset="0"/>
                <a:ea typeface="Times New Roman" panose="02020603050405020304" pitchFamily="18" charset="0"/>
                <a:cs typeface="Times New Roman" panose="02020603050405020304" pitchFamily="18" charset="0"/>
              </a:rPr>
              <a:t>Se consideraron escuelas elegibles si eran públicas, tenían al menos 40 alumnos de 15 años de edad, tenían más de 2 profesores para los alumnos de 15 años, y no tenían más del 60% de alumnos del mismo sexo. Para evitar la discriminación, se aceptó el reclutamiento de alumnos de 14 y 16 años de la clase participante.</a:t>
            </a:r>
            <a:endParaRPr lang="es-ES" sz="2000" dirty="0"/>
          </a:p>
        </p:txBody>
      </p:sp>
    </p:spTree>
    <p:extLst>
      <p:ext uri="{BB962C8B-B14F-4D97-AF65-F5344CB8AC3E}">
        <p14:creationId xmlns:p14="http://schemas.microsoft.com/office/powerpoint/2010/main" val="1812869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31570" y="614138"/>
            <a:ext cx="9680622" cy="5567721"/>
          </a:xfrm>
        </p:spPr>
        <p:txBody>
          <a:bodyPr>
            <a:normAutofit fontScale="85000" lnSpcReduction="20000"/>
          </a:bodyPr>
          <a:lstStyle/>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D) VARIABLES DE MEDIDA.</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1º Variable primaria:</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r>
              <a:rPr lang="es-ES" b="1" dirty="0">
                <a:effectLst/>
                <a:latin typeface="Calibri" panose="020F0502020204030204" pitchFamily="34" charset="0"/>
                <a:ea typeface="Times New Roman" panose="02020603050405020304" pitchFamily="18" charset="0"/>
                <a:cs typeface="Times New Roman" panose="02020603050405020304" pitchFamily="18" charset="0"/>
              </a:rPr>
              <a:t>Intento de suicidio”</a:t>
            </a:r>
            <a:r>
              <a:rPr lang="es-ES" dirty="0">
                <a:effectLst/>
                <a:latin typeface="Calibri" panose="020F0502020204030204" pitchFamily="34" charset="0"/>
                <a:ea typeface="Times New Roman" panose="02020603050405020304" pitchFamily="18" charset="0"/>
                <a:cs typeface="Times New Roman" panose="02020603050405020304" pitchFamily="18" charset="0"/>
              </a:rPr>
              <a:t>, considerándose caso al adolescente que contesta </a:t>
            </a:r>
            <a:r>
              <a:rPr lang="es-ES" i="1" dirty="0">
                <a:effectLst/>
                <a:latin typeface="Calibri" panose="020F0502020204030204" pitchFamily="34" charset="0"/>
                <a:ea typeface="Times New Roman" panose="02020603050405020304" pitchFamily="18" charset="0"/>
                <a:cs typeface="Times New Roman" panose="02020603050405020304" pitchFamily="18" charset="0"/>
              </a:rPr>
              <a:t>“sí”</a:t>
            </a:r>
            <a:r>
              <a:rPr lang="es-ES" dirty="0">
                <a:effectLst/>
                <a:latin typeface="Calibri" panose="020F0502020204030204" pitchFamily="34" charset="0"/>
                <a:ea typeface="Times New Roman" panose="02020603050405020304" pitchFamily="18" charset="0"/>
                <a:cs typeface="Times New Roman" panose="02020603050405020304" pitchFamily="18" charset="0"/>
              </a:rPr>
              <a:t> a la pregunta: </a:t>
            </a:r>
            <a:r>
              <a:rPr lang="es-ES" i="1" dirty="0">
                <a:effectLst/>
                <a:latin typeface="Calibri" panose="020F0502020204030204" pitchFamily="34" charset="0"/>
                <a:ea typeface="Times New Roman" panose="02020603050405020304" pitchFamily="18" charset="0"/>
                <a:cs typeface="Times New Roman" panose="02020603050405020304" pitchFamily="18" charset="0"/>
              </a:rPr>
              <a:t>“¿Alguna vez has hecho un intento de quitarte la vida?”</a:t>
            </a:r>
            <a:r>
              <a:rPr lang="es-ES" dirty="0">
                <a:effectLst/>
                <a:latin typeface="Calibri" panose="020F0502020204030204" pitchFamily="34" charset="0"/>
                <a:ea typeface="Times New Roman" panose="02020603050405020304" pitchFamily="18" charset="0"/>
                <a:cs typeface="Times New Roman" panose="02020603050405020304" pitchFamily="18" charset="0"/>
              </a:rPr>
              <a:t>, que es una de las 5 preguntas de la Escala Jerárquica de Suicidio de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Paykel</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La Escala Jerárquica de Suicidio de </a:t>
            </a:r>
            <a:r>
              <a:rPr lang="es-ES" sz="22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Paykel</a:t>
            </a: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Paykel</a:t>
            </a: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Hierarchical</a:t>
            </a: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Suicidal</a:t>
            </a: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Ladder</a:t>
            </a:r>
            <a:r>
              <a:rPr lang="es-ES" sz="22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 consta de cinco elementos que miden la intensidad de la conducta suicida: sentimientos acerca de que la vida no merece la pena, deseos de morir, pensamientos suicidas, ideación suicida grave con planes, e intentos de suicidio.</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Variable secundaria:</a:t>
            </a: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r>
              <a:rPr lang="es-ES" b="1" dirty="0">
                <a:effectLst/>
                <a:latin typeface="Calibri" panose="020F0502020204030204" pitchFamily="34" charset="0"/>
                <a:ea typeface="Times New Roman" panose="02020603050405020304" pitchFamily="18" charset="0"/>
                <a:cs typeface="Times New Roman" panose="02020603050405020304" pitchFamily="18" charset="0"/>
              </a:rPr>
              <a:t>Ideación de suicidio”</a:t>
            </a:r>
            <a:r>
              <a:rPr lang="es-ES" dirty="0">
                <a:effectLst/>
                <a:latin typeface="Calibri" panose="020F0502020204030204" pitchFamily="34" charset="0"/>
                <a:ea typeface="Times New Roman" panose="02020603050405020304" pitchFamily="18" charset="0"/>
                <a:cs typeface="Times New Roman" panose="02020603050405020304" pitchFamily="18" charset="0"/>
              </a:rPr>
              <a:t>, considerándose caso al adolescente que contesta </a:t>
            </a:r>
            <a:r>
              <a:rPr lang="es-ES" i="1" dirty="0">
                <a:effectLst/>
                <a:latin typeface="Calibri" panose="020F0502020204030204" pitchFamily="34" charset="0"/>
                <a:ea typeface="Times New Roman" panose="02020603050405020304" pitchFamily="18" charset="0"/>
                <a:cs typeface="Times New Roman" panose="02020603050405020304" pitchFamily="18" charset="0"/>
              </a:rPr>
              <a:t>“A veces, frecuentemente o muy frecuentemente”</a:t>
            </a:r>
            <a:r>
              <a:rPr lang="es-ES" dirty="0">
                <a:effectLst/>
                <a:latin typeface="Calibri" panose="020F0502020204030204" pitchFamily="34" charset="0"/>
                <a:ea typeface="Times New Roman" panose="02020603050405020304" pitchFamily="18" charset="0"/>
                <a:cs typeface="Times New Roman" panose="02020603050405020304" pitchFamily="18" charset="0"/>
              </a:rPr>
              <a:t> a la pregunta: </a:t>
            </a:r>
            <a:r>
              <a:rPr lang="es-ES" i="1" dirty="0">
                <a:effectLst/>
                <a:latin typeface="Calibri" panose="020F0502020204030204" pitchFamily="34" charset="0"/>
                <a:ea typeface="Times New Roman" panose="02020603050405020304" pitchFamily="18" charset="0"/>
                <a:cs typeface="Times New Roman" panose="02020603050405020304" pitchFamily="18" charset="0"/>
              </a:rPr>
              <a:t>“¿Durante las dos últimas semanas, has llegado al punto en el que has considerado seriamente</a:t>
            </a:r>
            <a:r>
              <a:rPr lang="es-ES"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s-ES" i="1" dirty="0">
                <a:effectLst/>
                <a:latin typeface="Calibri" panose="020F0502020204030204" pitchFamily="34" charset="0"/>
                <a:ea typeface="Times New Roman" panose="02020603050405020304" pitchFamily="18" charset="0"/>
                <a:cs typeface="Times New Roman" panose="02020603050405020304" pitchFamily="18" charset="0"/>
              </a:rPr>
              <a:t>quitarte la vida?</a:t>
            </a:r>
            <a:r>
              <a:rPr lang="es-ES" dirty="0">
                <a:effectLst/>
                <a:latin typeface="Calibri" panose="020F0502020204030204" pitchFamily="34" charset="0"/>
                <a:ea typeface="Times New Roman" panose="02020603050405020304" pitchFamily="18" charset="0"/>
                <a:cs typeface="Times New Roman" panose="02020603050405020304" pitchFamily="18" charset="0"/>
              </a:rPr>
              <a:t>, que también es una de las 5 preguntas de la Escala Jerárquica de Suicidio de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Paykel</a:t>
            </a:r>
            <a:r>
              <a:rPr lang="es-ES" dirty="0">
                <a:effectLst/>
                <a:latin typeface="Calibri" panose="020F0502020204030204" pitchFamily="34" charset="0"/>
                <a:ea typeface="Times New Roman" panose="02020603050405020304" pitchFamily="18" charset="0"/>
                <a:cs typeface="Times New Roman" panose="02020603050405020304" pitchFamily="18" charset="0"/>
              </a:rPr>
              <a:t>.</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424273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70209" y="382318"/>
            <a:ext cx="9963954" cy="5593479"/>
          </a:xfrm>
        </p:spPr>
        <p:txBody>
          <a:bodyPr>
            <a:normAutofit fontScale="85000" lnSpcReduction="20000"/>
          </a:bodyPr>
          <a:lstStyle/>
          <a:p>
            <a:pPr algn="just">
              <a:lnSpc>
                <a:spcPct val="120000"/>
              </a:lnSpc>
              <a:spcAft>
                <a:spcPts val="0"/>
              </a:spcAft>
            </a:pPr>
            <a:r>
              <a:rPr lang="es-ES" sz="2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LO CONSEGUIDO.</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28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1º ¿Se efectuó la aleatorización?:</a:t>
            </a:r>
            <a:r>
              <a:rPr lang="es-ES" dirty="0">
                <a:effectLst/>
                <a:latin typeface="Calibri" panose="020F0502020204030204" pitchFamily="34" charset="0"/>
                <a:ea typeface="Times New Roman" panose="02020603050405020304" pitchFamily="18" charset="0"/>
                <a:cs typeface="Times New Roman" panose="02020603050405020304" pitchFamily="18" charset="0"/>
              </a:rPr>
              <a:t> En cada sitio, primero se elaboró una lista de escuelas que cumplían los criterios de inclusión. A continuación se asignaron a dos estratos: con más y con menos número a la mediana de cada sitio, con el objetivo de crear un pool de participantes que fuera homogéneo respecto a los factores socioculturales, medio ambiente y estructura del sistema escolar.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A nivel central (Columbia </a:t>
            </a:r>
            <a:r>
              <a:rPr lang="es-ES" dirty="0" err="1">
                <a:effectLst/>
                <a:latin typeface="Calibri" panose="020F0502020204030204" pitchFamily="34" charset="0"/>
                <a:ea typeface="Times New Roman" panose="02020603050405020304" pitchFamily="18" charset="0"/>
                <a:cs typeface="Times New Roman" panose="02020603050405020304" pitchFamily="18" charset="0"/>
              </a:rPr>
              <a:t>University</a:t>
            </a:r>
            <a:r>
              <a:rPr lang="es-ES" dirty="0">
                <a:effectLst/>
                <a:latin typeface="Calibri" panose="020F0502020204030204" pitchFamily="34" charset="0"/>
                <a:ea typeface="Times New Roman" panose="02020603050405020304" pitchFamily="18" charset="0"/>
                <a:cs typeface="Times New Roman" panose="02020603050405020304" pitchFamily="18" charset="0"/>
              </a:rPr>
              <a:t>), las escuelas (clústeres) de la lista se asignaron aleatoriamente (en los dos estratos) a uno de los 3 grupos de intervención o al grupo de control. En el caso de que una escuela decidiera no participar, se incluía la siguiente en la secuencia de aleatorización.</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2º ¿Se mantuvo oculta la asignación de los grupos para los reclutadores?:</a:t>
            </a:r>
            <a:r>
              <a:rPr lang="es-ES" dirty="0">
                <a:effectLst/>
                <a:latin typeface="Calibri" panose="020F0502020204030204" pitchFamily="34" charset="0"/>
                <a:ea typeface="Times New Roman" panose="02020603050405020304" pitchFamily="18" charset="0"/>
                <a:cs typeface="Times New Roman" panose="02020603050405020304" pitchFamily="18" charset="0"/>
              </a:rPr>
              <a:t> No; fue abierta para ellos.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135333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3585</Words>
  <Application>Microsoft Office PowerPoint</Application>
  <PresentationFormat>Panorámica</PresentationFormat>
  <Paragraphs>110</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Calibri Light</vt:lpstr>
      <vt:lpstr>Eras Medium ITC</vt:lpstr>
      <vt:lpstr>Tema de Office</vt:lpstr>
      <vt:lpstr>  Evaluación GRADE del Ensayo Clínico SEYLE: Comparación de tres programas de prevención del suicidio en 10.000 escolares europeos de 15 años frente a una intervención básica que sirve de control. </vt:lpstr>
      <vt:lpstr>Estudio SEYLE: Comparación de tres programas de prevención del suicidio en 10.000 escolares europeos de 15 años frente a una intervención básica que sirve de control.   Wasserman D, Hoven CW, Wasserman C, et al. School-based suicide prevention programmes: the SEYLE cluster-randomised, controlled trial. Lancet. 2015 Jan 8. pii: S0140-6736(14)61213-7.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Evaluación GRADE del Ensayo Clínico SEYLE: Comparación de tres programas de prevención del suicidio en 10.000 escolares europeos de 15 años frente a una intervención básica que sirve de control. </dc:title>
  <dc:creator>Galo</dc:creator>
  <cp:lastModifiedBy>Galo Agustín Sánchez Robles</cp:lastModifiedBy>
  <cp:revision>19</cp:revision>
  <dcterms:created xsi:type="dcterms:W3CDTF">2015-04-16T15:24:41Z</dcterms:created>
  <dcterms:modified xsi:type="dcterms:W3CDTF">2022-03-20T08:36:13Z</dcterms:modified>
</cp:coreProperties>
</file>