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7" r:id="rId6"/>
    <p:sldId id="266" r:id="rId7"/>
    <p:sldId id="260" r:id="rId8"/>
    <p:sldId id="268" r:id="rId9"/>
    <p:sldId id="269" r:id="rId10"/>
    <p:sldId id="263" r:id="rId11"/>
    <p:sldId id="264" r:id="rId1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06A91A32-5708-41D0-A8CE-4FD0E74D3784}" type="datetimeFigureOut">
              <a:rPr lang="es-ES" smtClean="0"/>
              <a:t>24/12/2024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D3A3DE2-8327-409F-BDB2-3FD1ABC5EB71}" type="slidenum">
              <a:rPr lang="es-ES" smtClean="0"/>
              <a:t>‹Nº›</a:t>
            </a:fld>
            <a:endParaRPr lang="es-ES"/>
          </a:p>
        </p:txBody>
      </p:sp>
    </p:spTree>
    <p:extLst>
      <p:ext uri="{BB962C8B-B14F-4D97-AF65-F5344CB8AC3E}">
        <p14:creationId xmlns:p14="http://schemas.microsoft.com/office/powerpoint/2010/main" val="3785550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06A91A32-5708-41D0-A8CE-4FD0E74D3784}" type="datetimeFigureOut">
              <a:rPr lang="es-ES" smtClean="0"/>
              <a:t>24/12/2024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D3A3DE2-8327-409F-BDB2-3FD1ABC5EB71}" type="slidenum">
              <a:rPr lang="es-ES" smtClean="0"/>
              <a:t>‹Nº›</a:t>
            </a:fld>
            <a:endParaRPr lang="es-ES"/>
          </a:p>
        </p:txBody>
      </p:sp>
    </p:spTree>
    <p:extLst>
      <p:ext uri="{BB962C8B-B14F-4D97-AF65-F5344CB8AC3E}">
        <p14:creationId xmlns:p14="http://schemas.microsoft.com/office/powerpoint/2010/main" val="410431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06A91A32-5708-41D0-A8CE-4FD0E74D3784}" type="datetimeFigureOut">
              <a:rPr lang="es-ES" smtClean="0"/>
              <a:t>24/12/2024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D3A3DE2-8327-409F-BDB2-3FD1ABC5EB71}" type="slidenum">
              <a:rPr lang="es-ES" smtClean="0"/>
              <a:t>‹Nº›</a:t>
            </a:fld>
            <a:endParaRPr lang="es-ES"/>
          </a:p>
        </p:txBody>
      </p:sp>
    </p:spTree>
    <p:extLst>
      <p:ext uri="{BB962C8B-B14F-4D97-AF65-F5344CB8AC3E}">
        <p14:creationId xmlns:p14="http://schemas.microsoft.com/office/powerpoint/2010/main" val="2367571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06A91A32-5708-41D0-A8CE-4FD0E74D3784}" type="datetimeFigureOut">
              <a:rPr lang="es-ES" smtClean="0"/>
              <a:t>24/12/2024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D3A3DE2-8327-409F-BDB2-3FD1ABC5EB71}" type="slidenum">
              <a:rPr lang="es-ES" smtClean="0"/>
              <a:t>‹Nº›</a:t>
            </a:fld>
            <a:endParaRPr lang="es-ES"/>
          </a:p>
        </p:txBody>
      </p:sp>
    </p:spTree>
    <p:extLst>
      <p:ext uri="{BB962C8B-B14F-4D97-AF65-F5344CB8AC3E}">
        <p14:creationId xmlns:p14="http://schemas.microsoft.com/office/powerpoint/2010/main" val="1209208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06A91A32-5708-41D0-A8CE-4FD0E74D3784}" type="datetimeFigureOut">
              <a:rPr lang="es-ES" smtClean="0"/>
              <a:t>24/12/2024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D3A3DE2-8327-409F-BDB2-3FD1ABC5EB71}" type="slidenum">
              <a:rPr lang="es-ES" smtClean="0"/>
              <a:t>‹Nº›</a:t>
            </a:fld>
            <a:endParaRPr lang="es-ES"/>
          </a:p>
        </p:txBody>
      </p:sp>
    </p:spTree>
    <p:extLst>
      <p:ext uri="{BB962C8B-B14F-4D97-AF65-F5344CB8AC3E}">
        <p14:creationId xmlns:p14="http://schemas.microsoft.com/office/powerpoint/2010/main" val="1695907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06A91A32-5708-41D0-A8CE-4FD0E74D3784}" type="datetimeFigureOut">
              <a:rPr lang="es-ES" smtClean="0"/>
              <a:t>24/12/2024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D3A3DE2-8327-409F-BDB2-3FD1ABC5EB71}" type="slidenum">
              <a:rPr lang="es-ES" smtClean="0"/>
              <a:t>‹Nº›</a:t>
            </a:fld>
            <a:endParaRPr lang="es-ES"/>
          </a:p>
        </p:txBody>
      </p:sp>
    </p:spTree>
    <p:extLst>
      <p:ext uri="{BB962C8B-B14F-4D97-AF65-F5344CB8AC3E}">
        <p14:creationId xmlns:p14="http://schemas.microsoft.com/office/powerpoint/2010/main" val="3608975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06A91A32-5708-41D0-A8CE-4FD0E74D3784}" type="datetimeFigureOut">
              <a:rPr lang="es-ES" smtClean="0"/>
              <a:t>24/12/2024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7D3A3DE2-8327-409F-BDB2-3FD1ABC5EB71}" type="slidenum">
              <a:rPr lang="es-ES" smtClean="0"/>
              <a:t>‹Nº›</a:t>
            </a:fld>
            <a:endParaRPr lang="es-ES"/>
          </a:p>
        </p:txBody>
      </p:sp>
    </p:spTree>
    <p:extLst>
      <p:ext uri="{BB962C8B-B14F-4D97-AF65-F5344CB8AC3E}">
        <p14:creationId xmlns:p14="http://schemas.microsoft.com/office/powerpoint/2010/main" val="931770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06A91A32-5708-41D0-A8CE-4FD0E74D3784}" type="datetimeFigureOut">
              <a:rPr lang="es-ES" smtClean="0"/>
              <a:t>24/12/2024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7D3A3DE2-8327-409F-BDB2-3FD1ABC5EB71}" type="slidenum">
              <a:rPr lang="es-ES" smtClean="0"/>
              <a:t>‹Nº›</a:t>
            </a:fld>
            <a:endParaRPr lang="es-ES"/>
          </a:p>
        </p:txBody>
      </p:sp>
    </p:spTree>
    <p:extLst>
      <p:ext uri="{BB962C8B-B14F-4D97-AF65-F5344CB8AC3E}">
        <p14:creationId xmlns:p14="http://schemas.microsoft.com/office/powerpoint/2010/main" val="2184894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6A91A32-5708-41D0-A8CE-4FD0E74D3784}" type="datetimeFigureOut">
              <a:rPr lang="es-ES" smtClean="0"/>
              <a:t>24/12/2024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7D3A3DE2-8327-409F-BDB2-3FD1ABC5EB71}" type="slidenum">
              <a:rPr lang="es-ES" smtClean="0"/>
              <a:t>‹Nº›</a:t>
            </a:fld>
            <a:endParaRPr lang="es-ES"/>
          </a:p>
        </p:txBody>
      </p:sp>
    </p:spTree>
    <p:extLst>
      <p:ext uri="{BB962C8B-B14F-4D97-AF65-F5344CB8AC3E}">
        <p14:creationId xmlns:p14="http://schemas.microsoft.com/office/powerpoint/2010/main" val="164878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06A91A32-5708-41D0-A8CE-4FD0E74D3784}" type="datetimeFigureOut">
              <a:rPr lang="es-ES" smtClean="0"/>
              <a:t>24/12/2024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D3A3DE2-8327-409F-BDB2-3FD1ABC5EB71}" type="slidenum">
              <a:rPr lang="es-ES" smtClean="0"/>
              <a:t>‹Nº›</a:t>
            </a:fld>
            <a:endParaRPr lang="es-ES"/>
          </a:p>
        </p:txBody>
      </p:sp>
    </p:spTree>
    <p:extLst>
      <p:ext uri="{BB962C8B-B14F-4D97-AF65-F5344CB8AC3E}">
        <p14:creationId xmlns:p14="http://schemas.microsoft.com/office/powerpoint/2010/main" val="809030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06A91A32-5708-41D0-A8CE-4FD0E74D3784}" type="datetimeFigureOut">
              <a:rPr lang="es-ES" smtClean="0"/>
              <a:t>24/12/2024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D3A3DE2-8327-409F-BDB2-3FD1ABC5EB71}" type="slidenum">
              <a:rPr lang="es-ES" smtClean="0"/>
              <a:t>‹Nº›</a:t>
            </a:fld>
            <a:endParaRPr lang="es-ES"/>
          </a:p>
        </p:txBody>
      </p:sp>
    </p:spTree>
    <p:extLst>
      <p:ext uri="{BB962C8B-B14F-4D97-AF65-F5344CB8AC3E}">
        <p14:creationId xmlns:p14="http://schemas.microsoft.com/office/powerpoint/2010/main" val="1173178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A91A32-5708-41D0-A8CE-4FD0E74D3784}" type="datetimeFigureOut">
              <a:rPr lang="es-ES" smtClean="0"/>
              <a:t>24/12/2024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3A3DE2-8327-409F-BDB2-3FD1ABC5EB71}" type="slidenum">
              <a:rPr lang="es-ES" smtClean="0"/>
              <a:t>‹Nº›</a:t>
            </a:fld>
            <a:endParaRPr lang="es-ES"/>
          </a:p>
        </p:txBody>
      </p:sp>
    </p:spTree>
    <p:extLst>
      <p:ext uri="{BB962C8B-B14F-4D97-AF65-F5344CB8AC3E}">
        <p14:creationId xmlns:p14="http://schemas.microsoft.com/office/powerpoint/2010/main" val="3735826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evalmed.es/2013/10/06/etica-para-la-construccion-de-grupos-de-equivalentes-terapeuticos/"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58193" y="1077157"/>
            <a:ext cx="9474671" cy="3947329"/>
          </a:xfrm>
        </p:spPr>
        <p:txBody>
          <a:bodyPr>
            <a:normAutofit/>
          </a:bodyPr>
          <a:lstStyle/>
          <a:p>
            <a:pPr algn="just">
              <a:spcAft>
                <a:spcPts val="0"/>
              </a:spcAft>
            </a:pPr>
            <a:r>
              <a:rPr lang="es-ES" sz="3000" b="1" dirty="0">
                <a:solidFill>
                  <a:srgbClr val="9900CC"/>
                </a:solidFill>
                <a:latin typeface="Calibri" panose="020F0502020204030204" pitchFamily="34" charset="0"/>
                <a:ea typeface="Times New Roman" panose="02020603050405020304" pitchFamily="18" charset="0"/>
                <a:cs typeface="Times New Roman" panose="02020603050405020304" pitchFamily="18" charset="0"/>
              </a:rPr>
              <a:t>Construcción de grupos de Equivalentes Terapéuticos para:</a:t>
            </a:r>
          </a:p>
          <a:p>
            <a:pPr algn="just">
              <a:spcAft>
                <a:spcPts val="0"/>
              </a:spcAft>
            </a:pPr>
            <a:r>
              <a:rPr lang="es-ES" dirty="0">
                <a:solidFill>
                  <a:srgbClr val="9900CC"/>
                </a:solidFill>
                <a:latin typeface="Calibri" panose="020F0502020204030204" pitchFamily="34" charset="0"/>
                <a:ea typeface="Times New Roman" panose="02020603050405020304" pitchFamily="18" charset="0"/>
                <a:cs typeface="Times New Roman" panose="02020603050405020304" pitchFamily="18" charset="0"/>
              </a:rPr>
              <a:t>	a) una determinada variable</a:t>
            </a:r>
          </a:p>
          <a:p>
            <a:pPr algn="just">
              <a:spcAft>
                <a:spcPts val="0"/>
              </a:spcAft>
            </a:pPr>
            <a:r>
              <a:rPr lang="es-ES" dirty="0">
                <a:solidFill>
                  <a:srgbClr val="9900CC"/>
                </a:solidFill>
                <a:latin typeface="Calibri" panose="020F0502020204030204" pitchFamily="34" charset="0"/>
                <a:ea typeface="Times New Roman" panose="02020603050405020304" pitchFamily="18" charset="0"/>
                <a:cs typeface="Times New Roman" panose="02020603050405020304" pitchFamily="18" charset="0"/>
              </a:rPr>
              <a:t>	b) más de una variable</a:t>
            </a:r>
          </a:p>
          <a:p>
            <a:pPr algn="just">
              <a:lnSpc>
                <a:spcPct val="100000"/>
              </a:lnSpc>
              <a:spcAft>
                <a:spcPts val="0"/>
              </a:spcAft>
            </a:pPr>
            <a:endParaRPr lang="es-ES" sz="1000" dirty="0">
              <a:ea typeface="Times New Roman" panose="02020603050405020304" pitchFamily="18" charset="0"/>
            </a:endParaRPr>
          </a:p>
          <a:p>
            <a:pPr algn="just">
              <a:lnSpc>
                <a:spcPct val="100000"/>
              </a:lnSpc>
              <a:spcAft>
                <a:spcPts val="0"/>
              </a:spcAft>
            </a:pPr>
            <a:endParaRPr lang="es-ES" sz="1000" dirty="0">
              <a:ea typeface="Times New Roman" panose="02020603050405020304" pitchFamily="18" charset="0"/>
            </a:endParaRPr>
          </a:p>
          <a:p>
            <a:pPr algn="just">
              <a:lnSpc>
                <a:spcPct val="100000"/>
              </a:lnSpc>
              <a:spcAft>
                <a:spcPts val="0"/>
              </a:spcAft>
            </a:pPr>
            <a:r>
              <a:rPr lang="es-ES" sz="1400" dirty="0">
                <a:ea typeface="Times New Roman" panose="02020603050405020304" pitchFamily="18" charset="0"/>
              </a:rPr>
              <a:t>Galo A. Sánchez Robles</a:t>
            </a:r>
          </a:p>
          <a:p>
            <a:pPr algn="just">
              <a:lnSpc>
                <a:spcPct val="100000"/>
              </a:lnSpc>
              <a:spcAft>
                <a:spcPts val="0"/>
              </a:spcAft>
            </a:pPr>
            <a:r>
              <a:rPr lang="es-ES" sz="1400" dirty="0">
                <a:ea typeface="Times New Roman" panose="02020603050405020304" pitchFamily="18" charset="0"/>
              </a:rPr>
              <a:t>6-oct-2013</a:t>
            </a:r>
          </a:p>
          <a:p>
            <a:pPr algn="just">
              <a:lnSpc>
                <a:spcPct val="100000"/>
              </a:lnSpc>
              <a:spcAft>
                <a:spcPts val="0"/>
              </a:spcAft>
            </a:pPr>
            <a:r>
              <a:rPr lang="es-ES" sz="1400" dirty="0" err="1">
                <a:ea typeface="Times New Roman" panose="02020603050405020304" pitchFamily="18" charset="0"/>
              </a:rPr>
              <a:t>Evalmed</a:t>
            </a:r>
            <a:r>
              <a:rPr lang="es-ES" sz="1400" dirty="0">
                <a:ea typeface="Times New Roman" panose="02020603050405020304" pitchFamily="18" charset="0"/>
              </a:rPr>
              <a:t>: </a:t>
            </a:r>
            <a:r>
              <a:rPr lang="es-ES" sz="1400" dirty="0">
                <a:ea typeface="Times New Roman" panose="02020603050405020304" pitchFamily="18" charset="0"/>
                <a:hlinkClick r:id="rId2"/>
              </a:rPr>
              <a:t>https://evalmed.es/2013/10/06/etica-para-la-construccion-de-grupos-de-equivalentes-terapeuticos/</a:t>
            </a:r>
            <a:endParaRPr lang="es-ES" sz="1400" dirty="0">
              <a:ea typeface="Times New Roman" panose="02020603050405020304" pitchFamily="18" charset="0"/>
            </a:endParaRPr>
          </a:p>
          <a:p>
            <a:pPr algn="just">
              <a:lnSpc>
                <a:spcPct val="100000"/>
              </a:lnSpc>
              <a:spcAft>
                <a:spcPts val="0"/>
              </a:spcAft>
            </a:pPr>
            <a:endParaRPr lang="es-ES" sz="1400" dirty="0">
              <a:effectLst/>
              <a:ea typeface="Times New Roman" panose="02020603050405020304" pitchFamily="18" charset="0"/>
            </a:endParaRPr>
          </a:p>
        </p:txBody>
      </p:sp>
      <p:pic>
        <p:nvPicPr>
          <p:cNvPr id="2" name="Imagen 1">
            <a:extLst>
              <a:ext uri="{FF2B5EF4-FFF2-40B4-BE49-F238E27FC236}">
                <a16:creationId xmlns:a16="http://schemas.microsoft.com/office/drawing/2014/main" id="{DEC25443-8F19-4E67-A777-5F1B82FE4FCA}"/>
              </a:ext>
            </a:extLst>
          </p:cNvPr>
          <p:cNvPicPr>
            <a:picLocks noChangeAspect="1"/>
          </p:cNvPicPr>
          <p:nvPr/>
        </p:nvPicPr>
        <p:blipFill>
          <a:blip r:embed="rId3"/>
          <a:stretch>
            <a:fillRect/>
          </a:stretch>
        </p:blipFill>
        <p:spPr>
          <a:xfrm>
            <a:off x="1358193" y="4723624"/>
            <a:ext cx="2526903" cy="1427576"/>
          </a:xfrm>
          <a:prstGeom prst="rect">
            <a:avLst/>
          </a:prstGeom>
        </p:spPr>
      </p:pic>
    </p:spTree>
    <p:extLst>
      <p:ext uri="{BB962C8B-B14F-4D97-AF65-F5344CB8AC3E}">
        <p14:creationId xmlns:p14="http://schemas.microsoft.com/office/powerpoint/2010/main" val="1692071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67266" y="547215"/>
            <a:ext cx="9806608" cy="5763569"/>
          </a:xfrm>
        </p:spPr>
        <p:txBody>
          <a:bodyPr>
            <a:normAutofit fontScale="92500" lnSpcReduction="10000"/>
          </a:bodyPr>
          <a:lstStyle/>
          <a:p>
            <a:pPr algn="just">
              <a:spcAft>
                <a:spcPts val="0"/>
              </a:spcAft>
            </a:pPr>
            <a:r>
              <a:rPr lang="es-ES_tradnl" sz="2000" b="1">
                <a:solidFill>
                  <a:srgbClr val="000000"/>
                </a:solidFill>
                <a:latin typeface="Calibri" panose="020F0502020204030204" pitchFamily="34" charset="0"/>
                <a:ea typeface="Times New Roman" panose="02020603050405020304" pitchFamily="18" charset="0"/>
              </a:rPr>
              <a:t>UN EJEMPLO EN DIABETES MELLITUS TIPO 2</a:t>
            </a:r>
            <a:endParaRPr lang="es-ES" sz="1000">
              <a:latin typeface="Times New Roman" panose="02020603050405020304" pitchFamily="18" charset="0"/>
              <a:ea typeface="Times New Roman" panose="02020603050405020304" pitchFamily="18" charset="0"/>
            </a:endParaRPr>
          </a:p>
          <a:p>
            <a:pPr algn="just">
              <a:spcAft>
                <a:spcPts val="0"/>
              </a:spcAft>
            </a:pPr>
            <a:r>
              <a:rPr lang="es-ES_tradnl" sz="1000">
                <a:solidFill>
                  <a:srgbClr val="000000"/>
                </a:solidFill>
                <a:latin typeface="Calibri" panose="020F0502020204030204" pitchFamily="34" charset="0"/>
                <a:ea typeface="Times New Roman" panose="02020603050405020304" pitchFamily="18" charset="0"/>
              </a:rPr>
              <a:t> </a:t>
            </a:r>
            <a:endParaRPr lang="es-ES" sz="1000">
              <a:latin typeface="Times New Roman" panose="02020603050405020304" pitchFamily="18" charset="0"/>
              <a:ea typeface="Times New Roman" panose="02020603050405020304" pitchFamily="18" charset="0"/>
            </a:endParaRPr>
          </a:p>
          <a:p>
            <a:pPr algn="just">
              <a:lnSpc>
                <a:spcPct val="110000"/>
              </a:lnSpc>
              <a:spcAft>
                <a:spcPts val="0"/>
              </a:spcAft>
            </a:pPr>
            <a:r>
              <a:rPr lang="es-ES_tradnl" sz="2000">
                <a:solidFill>
                  <a:srgbClr val="000000"/>
                </a:solidFill>
                <a:latin typeface="Calibri" panose="020F0502020204030204" pitchFamily="34" charset="0"/>
                <a:ea typeface="Times New Roman" panose="02020603050405020304" pitchFamily="18" charset="0"/>
              </a:rPr>
              <a:t>El fármaco C es el que mejor valor ofrece en el % de hemoglobina glicosilada (Hb1Ac), por lo que se toma como control. </a:t>
            </a:r>
            <a:r>
              <a:rPr lang="es-ES_tradnl" sz="2000" dirty="0">
                <a:solidFill>
                  <a:srgbClr val="000000"/>
                </a:solidFill>
                <a:latin typeface="Calibri" panose="020F0502020204030204" pitchFamily="34" charset="0"/>
                <a:ea typeface="Times New Roman" panose="02020603050405020304" pitchFamily="18" charset="0"/>
              </a:rPr>
              <a:t>El diagrama nos muestra que los fármacos A y B no son inferiores al fármaco C, porque no están por debajo del MNI.</a:t>
            </a:r>
            <a:endParaRPr lang="es-ES" sz="1800">
              <a:latin typeface="Times New Roman" panose="02020603050405020304" pitchFamily="18" charset="0"/>
              <a:ea typeface="Times New Roman" panose="02020603050405020304" pitchFamily="18" charset="0"/>
            </a:endParaRPr>
          </a:p>
          <a:p>
            <a:pPr algn="just">
              <a:lnSpc>
                <a:spcPct val="110000"/>
              </a:lnSpc>
              <a:spcAft>
                <a:spcPts val="0"/>
              </a:spcAft>
            </a:pPr>
            <a:r>
              <a:rPr lang="es-ES_tradnl" sz="1050">
                <a:solidFill>
                  <a:srgbClr val="000000"/>
                </a:solidFill>
                <a:latin typeface="Calibri" panose="020F0502020204030204" pitchFamily="34" charset="0"/>
                <a:ea typeface="Times New Roman" panose="02020603050405020304" pitchFamily="18" charset="0"/>
              </a:rPr>
              <a:t> </a:t>
            </a:r>
            <a:endParaRPr lang="es-ES" sz="1800">
              <a:latin typeface="Times New Roman" panose="02020603050405020304" pitchFamily="18" charset="0"/>
              <a:ea typeface="Times New Roman" panose="02020603050405020304" pitchFamily="18" charset="0"/>
            </a:endParaRPr>
          </a:p>
          <a:p>
            <a:pPr algn="just">
              <a:lnSpc>
                <a:spcPct val="110000"/>
              </a:lnSpc>
              <a:spcAft>
                <a:spcPts val="0"/>
              </a:spcAft>
            </a:pPr>
            <a:r>
              <a:rPr lang="es-ES_tradnl" sz="2000">
                <a:solidFill>
                  <a:srgbClr val="000000"/>
                </a:solidFill>
                <a:latin typeface="Calibri" panose="020F0502020204030204" pitchFamily="34" charset="0"/>
                <a:ea typeface="Times New Roman" panose="02020603050405020304" pitchFamily="18" charset="0"/>
              </a:rPr>
              <a:t>El fármaco B es el que mejor valor ofrece en la reducción del IAM, por lo que se toma como control. </a:t>
            </a:r>
            <a:r>
              <a:rPr lang="es-ES_tradnl" sz="2000" dirty="0">
                <a:solidFill>
                  <a:srgbClr val="000000"/>
                </a:solidFill>
                <a:latin typeface="Calibri" panose="020F0502020204030204" pitchFamily="34" charset="0"/>
                <a:ea typeface="Times New Roman" panose="02020603050405020304" pitchFamily="18" charset="0"/>
              </a:rPr>
              <a:t>El diagrama nos muestra que el fármaco A no es inferior al fármaco B porque no está por debajo del MNI. Sin embargo no hay datos del fármaco C, por lo que éste sale de la lista.</a:t>
            </a:r>
            <a:endParaRPr lang="es-ES" sz="1800">
              <a:latin typeface="Times New Roman" panose="02020603050405020304" pitchFamily="18" charset="0"/>
              <a:ea typeface="Times New Roman" panose="02020603050405020304" pitchFamily="18" charset="0"/>
            </a:endParaRPr>
          </a:p>
          <a:p>
            <a:pPr algn="just">
              <a:lnSpc>
                <a:spcPct val="110000"/>
              </a:lnSpc>
              <a:spcAft>
                <a:spcPts val="0"/>
              </a:spcAft>
            </a:pPr>
            <a:r>
              <a:rPr lang="es-ES_tradnl" sz="1050">
                <a:solidFill>
                  <a:srgbClr val="000000"/>
                </a:solidFill>
                <a:latin typeface="Calibri" panose="020F0502020204030204" pitchFamily="34" charset="0"/>
                <a:ea typeface="Times New Roman" panose="02020603050405020304" pitchFamily="18" charset="0"/>
              </a:rPr>
              <a:t> </a:t>
            </a:r>
            <a:endParaRPr lang="es-ES" sz="1800">
              <a:latin typeface="Times New Roman" panose="02020603050405020304" pitchFamily="18" charset="0"/>
              <a:ea typeface="Times New Roman" panose="02020603050405020304" pitchFamily="18" charset="0"/>
            </a:endParaRPr>
          </a:p>
          <a:p>
            <a:pPr algn="just">
              <a:lnSpc>
                <a:spcPct val="110000"/>
              </a:lnSpc>
              <a:spcAft>
                <a:spcPts val="0"/>
              </a:spcAft>
            </a:pPr>
            <a:r>
              <a:rPr lang="es-ES_tradnl" sz="2000">
                <a:solidFill>
                  <a:srgbClr val="000000"/>
                </a:solidFill>
                <a:latin typeface="Calibri" panose="020F0502020204030204" pitchFamily="34" charset="0"/>
                <a:ea typeface="Times New Roman" panose="02020603050405020304" pitchFamily="18" charset="0"/>
              </a:rPr>
              <a:t>En el tercer diagrama mostramos las tasas de pancreatitis en eventos/1000 pacientes-año. </a:t>
            </a:r>
            <a:r>
              <a:rPr lang="es-ES_tradnl" sz="2000" dirty="0">
                <a:solidFill>
                  <a:srgbClr val="000000"/>
                </a:solidFill>
                <a:latin typeface="Calibri" panose="020F0502020204030204" pitchFamily="34" charset="0"/>
                <a:ea typeface="Times New Roman" panose="02020603050405020304" pitchFamily="18" charset="0"/>
              </a:rPr>
              <a:t>Se conoce de los fármacos A y B, pero aún es incierta para el C. Además en la incertidumbre del C no es imposible que sobrepase un margen inaceptable.</a:t>
            </a:r>
            <a:endParaRPr lang="es-ES" sz="1800">
              <a:latin typeface="Times New Roman" panose="02020603050405020304" pitchFamily="18" charset="0"/>
              <a:ea typeface="Times New Roman" panose="02020603050405020304" pitchFamily="18" charset="0"/>
            </a:endParaRPr>
          </a:p>
          <a:p>
            <a:pPr algn="just">
              <a:lnSpc>
                <a:spcPct val="110000"/>
              </a:lnSpc>
              <a:spcAft>
                <a:spcPts val="0"/>
              </a:spcAft>
            </a:pPr>
            <a:r>
              <a:rPr lang="es-ES_tradnl" sz="1050">
                <a:solidFill>
                  <a:srgbClr val="000000"/>
                </a:solidFill>
                <a:latin typeface="Calibri" panose="020F0502020204030204" pitchFamily="34" charset="0"/>
                <a:ea typeface="Times New Roman" panose="02020603050405020304" pitchFamily="18" charset="0"/>
              </a:rPr>
              <a:t> </a:t>
            </a:r>
            <a:endParaRPr lang="es-ES" sz="1800">
              <a:latin typeface="Times New Roman" panose="02020603050405020304" pitchFamily="18" charset="0"/>
              <a:ea typeface="Times New Roman" panose="02020603050405020304" pitchFamily="18" charset="0"/>
            </a:endParaRPr>
          </a:p>
          <a:p>
            <a:pPr algn="just">
              <a:lnSpc>
                <a:spcPct val="110000"/>
              </a:lnSpc>
              <a:spcAft>
                <a:spcPts val="0"/>
              </a:spcAft>
            </a:pPr>
            <a:r>
              <a:rPr lang="es-ES_tradnl" sz="2000">
                <a:solidFill>
                  <a:srgbClr val="000000"/>
                </a:solidFill>
                <a:latin typeface="Calibri" panose="020F0502020204030204" pitchFamily="34" charset="0"/>
                <a:ea typeface="Times New Roman" panose="02020603050405020304" pitchFamily="18" charset="0"/>
              </a:rPr>
              <a:t>Obsérvese que cuando se tomó sólo la variable intermedia, parecía haber equivalencia terapéutica entre A, B y C. </a:t>
            </a:r>
            <a:r>
              <a:rPr lang="es-ES_tradnl" sz="2000" dirty="0">
                <a:solidFill>
                  <a:srgbClr val="000000"/>
                </a:solidFill>
                <a:latin typeface="Calibri" panose="020F0502020204030204" pitchFamily="34" charset="0"/>
                <a:ea typeface="Times New Roman" panose="02020603050405020304" pitchFamily="18" charset="0"/>
              </a:rPr>
              <a:t>Cuando tomamos las variables de resultados en salud que importan a los pacientes informados, observamos equivalencia terapéutica entre A y B, pero no con C.</a:t>
            </a:r>
            <a:endParaRPr lang="es-ES" sz="1800">
              <a:latin typeface="Times New Roman" panose="02020603050405020304" pitchFamily="18" charset="0"/>
              <a:ea typeface="Times New Roman" panose="02020603050405020304" pitchFamily="18" charset="0"/>
            </a:endParaRPr>
          </a:p>
          <a:p>
            <a:pPr algn="just">
              <a:spcAft>
                <a:spcPts val="0"/>
              </a:spcAft>
            </a:pPr>
            <a:endParaRPr lang="es-ES" sz="2000" dirty="0"/>
          </a:p>
        </p:txBody>
      </p:sp>
    </p:spTree>
    <p:extLst>
      <p:ext uri="{BB962C8B-B14F-4D97-AF65-F5344CB8AC3E}">
        <p14:creationId xmlns:p14="http://schemas.microsoft.com/office/powerpoint/2010/main" val="2751083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904974" y="666981"/>
            <a:ext cx="10011265" cy="5177639"/>
          </a:xfrm>
        </p:spPr>
        <p:txBody>
          <a:bodyPr>
            <a:normAutofit/>
          </a:bodyPr>
          <a:lstStyle/>
          <a:p>
            <a:pPr algn="just">
              <a:lnSpc>
                <a:spcPct val="110000"/>
              </a:lnSpc>
              <a:spcAft>
                <a:spcPts val="0"/>
              </a:spcAft>
            </a:pPr>
            <a:r>
              <a:rPr lang="es-ES_tradnl" sz="2000">
                <a:solidFill>
                  <a:srgbClr val="993300"/>
                </a:solidFill>
                <a:latin typeface="Calibri" panose="020F0502020204030204" pitchFamily="34" charset="0"/>
                <a:ea typeface="Times New Roman" panose="02020603050405020304" pitchFamily="18" charset="0"/>
              </a:rPr>
              <a:t>RESUMEN</a:t>
            </a:r>
            <a:endParaRPr lang="es-ES" sz="800">
              <a:latin typeface="Times New Roman" panose="02020603050405020304" pitchFamily="18" charset="0"/>
              <a:ea typeface="Times New Roman" panose="02020603050405020304" pitchFamily="18" charset="0"/>
            </a:endParaRPr>
          </a:p>
          <a:p>
            <a:pPr algn="just">
              <a:lnSpc>
                <a:spcPct val="110000"/>
              </a:lnSpc>
              <a:spcAft>
                <a:spcPts val="0"/>
              </a:spcAft>
            </a:pPr>
            <a:r>
              <a:rPr lang="es-ES_tradnl" sz="800">
                <a:solidFill>
                  <a:srgbClr val="993300"/>
                </a:solidFill>
                <a:latin typeface="Calibri" panose="020F0502020204030204" pitchFamily="34" charset="0"/>
                <a:ea typeface="Times New Roman" panose="02020603050405020304" pitchFamily="18" charset="0"/>
              </a:rPr>
              <a:t> </a:t>
            </a:r>
            <a:endParaRPr lang="es-ES" sz="800">
              <a:latin typeface="Times New Roman" panose="02020603050405020304" pitchFamily="18" charset="0"/>
              <a:ea typeface="Times New Roman" panose="02020603050405020304" pitchFamily="18" charset="0"/>
            </a:endParaRPr>
          </a:p>
          <a:p>
            <a:pPr algn="just">
              <a:lnSpc>
                <a:spcPct val="110000"/>
              </a:lnSpc>
              <a:spcAft>
                <a:spcPts val="0"/>
              </a:spcAft>
            </a:pPr>
            <a:r>
              <a:rPr lang="es-ES_tradnl" sz="2000">
                <a:solidFill>
                  <a:srgbClr val="993300"/>
                </a:solidFill>
                <a:latin typeface="Calibri" panose="020F0502020204030204" pitchFamily="34" charset="0"/>
                <a:ea typeface="Times New Roman" panose="02020603050405020304" pitchFamily="18" charset="0"/>
              </a:rPr>
              <a:t>	Estrictamente debemos hablar de “Equivalentes Terapéuticos para una o varias variables de resultados en salud”, para cada una de las cuales se ha considerado un Margen de No Inferioridad respecto al fármaco que muestre mejor valor en cada variable. </a:t>
            </a:r>
            <a:endParaRPr lang="es-ES" sz="1800">
              <a:latin typeface="Times New Roman" panose="02020603050405020304" pitchFamily="18" charset="0"/>
              <a:ea typeface="Times New Roman" panose="02020603050405020304" pitchFamily="18" charset="0"/>
            </a:endParaRPr>
          </a:p>
          <a:p>
            <a:pPr algn="just">
              <a:lnSpc>
                <a:spcPct val="110000"/>
              </a:lnSpc>
              <a:spcAft>
                <a:spcPts val="0"/>
              </a:spcAft>
            </a:pPr>
            <a:r>
              <a:rPr lang="es-ES_tradnl" sz="2000">
                <a:solidFill>
                  <a:srgbClr val="993300"/>
                </a:solidFill>
                <a:latin typeface="Calibri" panose="020F0502020204030204" pitchFamily="34" charset="0"/>
                <a:ea typeface="Times New Roman" panose="02020603050405020304" pitchFamily="18" charset="0"/>
              </a:rPr>
              <a:t>	En los tres casos que hemos utilizado para abarcar el mayor número posible de respuestas a las preguntas que hoy se hacen clínicos y gestores, puede interpretarse que para una variable  (para la que se ha definido un Margen de No inferioridad clínicamente relevante) puede haber equivalencia terapéutica entre fármacos tanto del mismo como de distinto grupo terapéutico. </a:t>
            </a:r>
            <a:r>
              <a:rPr lang="es-ES_tradnl" sz="2000" dirty="0">
                <a:solidFill>
                  <a:srgbClr val="993300"/>
                </a:solidFill>
                <a:latin typeface="Calibri" panose="020F0502020204030204" pitchFamily="34" charset="0"/>
                <a:ea typeface="Times New Roman" panose="02020603050405020304" pitchFamily="18" charset="0"/>
              </a:rPr>
              <a:t>De modo similar, puede no haber equivalencia terapéutica entre fármacos del mismo grupo terapéutico con el mismo modo de acción redactado en la ficha técnica.</a:t>
            </a:r>
            <a:endParaRPr lang="es-ES" sz="1800">
              <a:latin typeface="Times New Roman" panose="02020603050405020304" pitchFamily="18" charset="0"/>
              <a:ea typeface="Times New Roman" panose="02020603050405020304" pitchFamily="18" charset="0"/>
            </a:endParaRPr>
          </a:p>
          <a:p>
            <a:pPr algn="just">
              <a:lnSpc>
                <a:spcPct val="110000"/>
              </a:lnSpc>
              <a:spcAft>
                <a:spcPts val="0"/>
              </a:spcAft>
            </a:pPr>
            <a:r>
              <a:rPr lang="es-ES_tradnl" sz="2000">
                <a:solidFill>
                  <a:srgbClr val="993300"/>
                </a:solidFill>
                <a:latin typeface="Calibri" panose="020F0502020204030204" pitchFamily="34" charset="0"/>
                <a:ea typeface="Times New Roman" panose="02020603050405020304" pitchFamily="18" charset="0"/>
              </a:rPr>
              <a:t>	La magnitud del efecto de los fármacos puede graduarse en alta, moderada, baja y muy baja. </a:t>
            </a:r>
            <a:r>
              <a:rPr lang="es-ES_tradnl" sz="2000" dirty="0">
                <a:solidFill>
                  <a:srgbClr val="993300"/>
                </a:solidFill>
                <a:latin typeface="Calibri" panose="020F0502020204030204" pitchFamily="34" charset="0"/>
                <a:ea typeface="Times New Roman" panose="02020603050405020304" pitchFamily="18" charset="0"/>
              </a:rPr>
              <a:t>Los equivalentes terapéuticos del fármaco A tendrán similar magnitud del efecto (alta, moderada o muy baja) que el fármaco A. </a:t>
            </a:r>
            <a:endParaRPr lang="es-ES" sz="1800">
              <a:latin typeface="Times New Roman" panose="02020603050405020304" pitchFamily="18" charset="0"/>
              <a:ea typeface="Times New Roman" panose="02020603050405020304" pitchFamily="18" charset="0"/>
            </a:endParaRPr>
          </a:p>
          <a:p>
            <a:pPr algn="just">
              <a:spcAft>
                <a:spcPts val="0"/>
              </a:spcAft>
            </a:pPr>
            <a:endParaRPr lang="es-ES" sz="2000" dirty="0"/>
          </a:p>
        </p:txBody>
      </p:sp>
    </p:spTree>
    <p:extLst>
      <p:ext uri="{BB962C8B-B14F-4D97-AF65-F5344CB8AC3E}">
        <p14:creationId xmlns:p14="http://schemas.microsoft.com/office/powerpoint/2010/main" val="2966952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Group 11">
            <a:extLst>
              <a:ext uri="{FF2B5EF4-FFF2-40B4-BE49-F238E27FC236}">
                <a16:creationId xmlns:a16="http://schemas.microsoft.com/office/drawing/2014/main" id="{43C41919-EE76-4A36-A10A-E0DF1A572B30}"/>
              </a:ext>
            </a:extLst>
          </p:cNvPr>
          <p:cNvGraphicFramePr>
            <a:graphicFrameLocks noGrp="1"/>
          </p:cNvGraphicFramePr>
          <p:nvPr>
            <p:extLst>
              <p:ext uri="{D42A27DB-BD31-4B8C-83A1-F6EECF244321}">
                <p14:modId xmlns:p14="http://schemas.microsoft.com/office/powerpoint/2010/main" val="1461198779"/>
              </p:ext>
            </p:extLst>
          </p:nvPr>
        </p:nvGraphicFramePr>
        <p:xfrm>
          <a:off x="3184573" y="3188485"/>
          <a:ext cx="7741091" cy="1920875"/>
        </p:xfrm>
        <a:graphic>
          <a:graphicData uri="http://schemas.openxmlformats.org/drawingml/2006/table">
            <a:tbl>
              <a:tblPr/>
              <a:tblGrid>
                <a:gridCol w="7741091">
                  <a:extLst>
                    <a:ext uri="{9D8B030D-6E8A-4147-A177-3AD203B41FA5}">
                      <a16:colId xmlns:a16="http://schemas.microsoft.com/office/drawing/2014/main" val="20000"/>
                    </a:ext>
                  </a:extLst>
                </a:gridCol>
              </a:tblGrid>
              <a:tr h="192087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s-ES" sz="2800" b="0" i="0" u="none" strike="noStrike" cap="none" normalizeH="0" baseline="0" dirty="0">
                          <a:ln>
                            <a:noFill/>
                          </a:ln>
                          <a:solidFill>
                            <a:srgbClr val="996633"/>
                          </a:solidFill>
                          <a:effectLst/>
                          <a:latin typeface="+mn-lt"/>
                          <a:cs typeface="Times New Roman" pitchFamily="18" charset="0"/>
                        </a:rPr>
                        <a:t>CUANDO SÓLO HAY O SÓLO VEMOS UNA VARIABLE</a:t>
                      </a:r>
                    </a:p>
                    <a:p>
                      <a:pPr marL="342900" marR="0" lvl="0" indent="-342900" algn="l" defTabSz="914400" rtl="0" eaLnBrk="1" fontAlgn="b" latinLnBrk="0" hangingPunct="1">
                        <a:lnSpc>
                          <a:spcPct val="100000"/>
                        </a:lnSpc>
                        <a:spcBef>
                          <a:spcPct val="0"/>
                        </a:spcBef>
                        <a:spcAft>
                          <a:spcPct val="0"/>
                        </a:spcAft>
                        <a:buClrTx/>
                        <a:buSzTx/>
                        <a:buFontTx/>
                        <a:buNone/>
                        <a:tabLst/>
                      </a:pPr>
                      <a:endParaRPr kumimoji="0" lang="es-ES" sz="1800" b="0" i="0" u="none" strike="noStrike" cap="none" normalizeH="0" baseline="0" dirty="0">
                        <a:ln>
                          <a:noFill/>
                        </a:ln>
                        <a:solidFill>
                          <a:srgbClr val="996633"/>
                        </a:solidFill>
                        <a:effectLst/>
                        <a:latin typeface="+mn-lt"/>
                        <a:cs typeface="Times New Roman" pitchFamily="18" charset="0"/>
                      </a:endParaRPr>
                    </a:p>
                    <a:p>
                      <a:pPr marL="342900" marR="0" lvl="0" indent="-342900" algn="l" defTabSz="914400" rtl="0" eaLnBrk="1" fontAlgn="b" latinLnBrk="0" hangingPunct="1">
                        <a:lnSpc>
                          <a:spcPct val="100000"/>
                        </a:lnSpc>
                        <a:spcBef>
                          <a:spcPct val="0"/>
                        </a:spcBef>
                        <a:spcAft>
                          <a:spcPct val="0"/>
                        </a:spcAft>
                        <a:buClrTx/>
                        <a:buSzTx/>
                        <a:buFontTx/>
                        <a:buNone/>
                        <a:tabLst/>
                      </a:pPr>
                      <a:r>
                        <a:rPr kumimoji="0" lang="es-ES" sz="2400" b="0" i="0" u="none" strike="noStrike" cap="none" normalizeH="0" baseline="0" dirty="0">
                          <a:ln>
                            <a:noFill/>
                          </a:ln>
                          <a:solidFill>
                            <a:schemeClr val="tx1"/>
                          </a:solidFill>
                          <a:effectLst/>
                          <a:latin typeface="+mn-lt"/>
                        </a:rPr>
                        <a:t>- La menos relevante es una variable intermedia</a:t>
                      </a:r>
                    </a:p>
                  </a:txBody>
                  <a:tcPr marT="45735" marB="45735" anchor="b"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7" name="Rectangle 10">
            <a:extLst>
              <a:ext uri="{FF2B5EF4-FFF2-40B4-BE49-F238E27FC236}">
                <a16:creationId xmlns:a16="http://schemas.microsoft.com/office/drawing/2014/main" id="{AAE4F4BE-03C9-4786-81E2-D0D1C680E580}"/>
              </a:ext>
            </a:extLst>
          </p:cNvPr>
          <p:cNvSpPr>
            <a:spLocks noChangeArrowheads="1"/>
          </p:cNvSpPr>
          <p:nvPr/>
        </p:nvSpPr>
        <p:spPr bwMode="auto">
          <a:xfrm>
            <a:off x="2780907" y="3429001"/>
            <a:ext cx="8210745" cy="217052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s-ES" altLang="es-ES" sz="1800" b="0" i="0" u="none" strike="noStrike" kern="0" cap="none" spc="0" normalizeH="0" baseline="0" noProof="0">
              <a:ln>
                <a:noFill/>
              </a:ln>
              <a:solidFill>
                <a:srgbClr val="000000"/>
              </a:solidFill>
              <a:effectLst/>
              <a:uLnTx/>
              <a:uFillTx/>
              <a:latin typeface="+mn-lt"/>
            </a:endParaRPr>
          </a:p>
        </p:txBody>
      </p:sp>
    </p:spTree>
    <p:extLst>
      <p:ext uri="{BB962C8B-B14F-4D97-AF65-F5344CB8AC3E}">
        <p14:creationId xmlns:p14="http://schemas.microsoft.com/office/powerpoint/2010/main" val="3028825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19889" y="826603"/>
            <a:ext cx="9316278" cy="4970881"/>
          </a:xfrm>
        </p:spPr>
        <p:txBody>
          <a:bodyPr>
            <a:normAutofit/>
          </a:bodyPr>
          <a:lstStyle/>
          <a:p>
            <a:pPr algn="just">
              <a:spcAft>
                <a:spcPts val="0"/>
              </a:spcAft>
            </a:pPr>
            <a:r>
              <a:rPr lang="es-ES_tradnl" sz="2000" b="1">
                <a:latin typeface="Calibri" panose="020F0502020204030204" pitchFamily="34" charset="0"/>
                <a:ea typeface="Calibri" panose="020F0502020204030204" pitchFamily="34" charset="0"/>
                <a:cs typeface="Calibri" panose="020F0502020204030204" pitchFamily="34" charset="0"/>
              </a:rPr>
              <a:t>EQUIVALENTES TERAPÉUTICOS </a:t>
            </a:r>
            <a:r>
              <a:rPr lang="es-ES_tradnl" sz="2000" b="1" u="sng">
                <a:solidFill>
                  <a:srgbClr val="0000FF"/>
                </a:solidFill>
                <a:latin typeface="Calibri" panose="020F0502020204030204" pitchFamily="34" charset="0"/>
                <a:ea typeface="Calibri" panose="020F0502020204030204" pitchFamily="34" charset="0"/>
                <a:cs typeface="Calibri" panose="020F0502020204030204" pitchFamily="34" charset="0"/>
              </a:rPr>
              <a:t>PARA UNA DETERMINADA VARIABLE</a:t>
            </a:r>
            <a:endParaRPr lang="es-ES" sz="200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s-ES_tradnl" sz="2000" b="1">
                <a:latin typeface="Calibri" panose="020F0502020204030204" pitchFamily="34" charset="0"/>
                <a:ea typeface="Calibri" panose="020F0502020204030204" pitchFamily="34" charset="0"/>
                <a:cs typeface="Calibri" panose="020F0502020204030204" pitchFamily="34" charset="0"/>
              </a:rPr>
              <a:t> </a:t>
            </a:r>
            <a:endParaRPr lang="es-ES" sz="200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s-ES_tradnl" sz="2000">
                <a:latin typeface="Calibri" panose="020F0502020204030204" pitchFamily="34" charset="0"/>
                <a:ea typeface="Calibri" panose="020F0502020204030204" pitchFamily="34" charset="0"/>
                <a:cs typeface="Calibri" panose="020F0502020204030204" pitchFamily="34" charset="0"/>
              </a:rPr>
              <a:t>	Las comparaciones entre los grupos deben ser sobre un número adecuado de pacientes, sin diferencias estadísticamente significativas en las características basales ni en los tiempos de seguimiento.</a:t>
            </a:r>
            <a:endParaRPr lang="es-ES" sz="200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s-ES_tradnl" sz="2000">
                <a:latin typeface="Calibri" panose="020F0502020204030204" pitchFamily="34" charset="0"/>
                <a:ea typeface="Calibri" panose="020F0502020204030204" pitchFamily="34" charset="0"/>
                <a:cs typeface="Calibri" panose="020F0502020204030204" pitchFamily="34" charset="0"/>
              </a:rPr>
              <a:t>	Tomando como CONTROL el que mejor valor tiene del grupo para una variable de resultados en salud, serán equivalentes terapéuticos los fármacos aspirantes cuyo “límite inferior del IC al 95% de la RAR” no es menor al </a:t>
            </a:r>
            <a:r>
              <a:rPr lang="es-ES_tradnl" sz="2000">
                <a:solidFill>
                  <a:srgbClr val="FF0000"/>
                </a:solidFill>
                <a:latin typeface="Calibri" panose="020F0502020204030204" pitchFamily="34" charset="0"/>
                <a:ea typeface="Calibri" panose="020F0502020204030204" pitchFamily="34" charset="0"/>
                <a:cs typeface="Calibri" panose="020F0502020204030204" pitchFamily="34" charset="0"/>
              </a:rPr>
              <a:t>“MNI considerado clínicamente relevante”</a:t>
            </a:r>
            <a:r>
              <a:rPr lang="es-ES_tradnl" sz="2000">
                <a:latin typeface="Calibri" panose="020F0502020204030204" pitchFamily="34" charset="0"/>
                <a:ea typeface="Calibri" panose="020F0502020204030204" pitchFamily="34" charset="0"/>
                <a:cs typeface="Calibri" panose="020F0502020204030204" pitchFamily="34" charset="0"/>
              </a:rPr>
              <a:t>.</a:t>
            </a:r>
            <a:endParaRPr lang="es-ES" sz="200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s-ES_tradnl" sz="2000">
                <a:latin typeface="Calibri" panose="020F0502020204030204" pitchFamily="34" charset="0"/>
                <a:ea typeface="Calibri" panose="020F0502020204030204" pitchFamily="34" charset="0"/>
                <a:cs typeface="Calibri" panose="020F0502020204030204" pitchFamily="34" charset="0"/>
              </a:rPr>
              <a:t>	Para variables continuas, es similar pero la medida del efecto es la Diferencia de Medias.</a:t>
            </a:r>
            <a:endParaRPr lang="es-ES" sz="200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s-ES_tradnl" sz="2000">
                <a:latin typeface="Calibri" panose="020F0502020204030204" pitchFamily="34" charset="0"/>
                <a:ea typeface="Calibri" panose="020F0502020204030204" pitchFamily="34" charset="0"/>
                <a:cs typeface="Calibri" panose="020F0502020204030204" pitchFamily="34" charset="0"/>
              </a:rPr>
              <a:t> </a:t>
            </a:r>
            <a:endParaRPr lang="es-ES" sz="200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s-ES_tradnl" sz="2000" u="sng">
                <a:latin typeface="Calibri" panose="020F0502020204030204" pitchFamily="34" charset="0"/>
                <a:ea typeface="Calibri" panose="020F0502020204030204" pitchFamily="34" charset="0"/>
                <a:cs typeface="Calibri" panose="020F0502020204030204" pitchFamily="34" charset="0"/>
              </a:rPr>
              <a:t>Abreviaturas</a:t>
            </a:r>
            <a:r>
              <a:rPr lang="es-ES_tradnl" sz="2000">
                <a:latin typeface="Calibri" panose="020F0502020204030204" pitchFamily="34" charset="0"/>
                <a:ea typeface="Calibri" panose="020F0502020204030204" pitchFamily="34" charset="0"/>
                <a:cs typeface="Calibri" panose="020F0502020204030204" pitchFamily="34" charset="0"/>
              </a:rPr>
              <a:t>: </a:t>
            </a:r>
            <a:r>
              <a:rPr lang="es-ES_tradnl" sz="2000" b="1">
                <a:latin typeface="Calibri" panose="020F0502020204030204" pitchFamily="34" charset="0"/>
                <a:ea typeface="Calibri" panose="020F0502020204030204" pitchFamily="34" charset="0"/>
                <a:cs typeface="Calibri" panose="020F0502020204030204" pitchFamily="34" charset="0"/>
              </a:rPr>
              <a:t>IC</a:t>
            </a:r>
            <a:r>
              <a:rPr lang="es-ES_tradnl" sz="2000">
                <a:latin typeface="Calibri" panose="020F0502020204030204" pitchFamily="34" charset="0"/>
                <a:ea typeface="Calibri" panose="020F0502020204030204" pitchFamily="34" charset="0"/>
                <a:cs typeface="Calibri" panose="020F0502020204030204" pitchFamily="34" charset="0"/>
              </a:rPr>
              <a:t>: Intervalo de confianza;</a:t>
            </a:r>
            <a:r>
              <a:rPr lang="es-ES_tradnl" sz="2000" b="1">
                <a:latin typeface="Calibri" panose="020F0502020204030204" pitchFamily="34" charset="0"/>
                <a:ea typeface="Calibri" panose="020F0502020204030204" pitchFamily="34" charset="0"/>
                <a:cs typeface="Calibri" panose="020F0502020204030204" pitchFamily="34" charset="0"/>
              </a:rPr>
              <a:t> MNI:</a:t>
            </a:r>
            <a:r>
              <a:rPr lang="es-ES_tradnl" sz="2000">
                <a:latin typeface="Calibri" panose="020F0502020204030204" pitchFamily="34" charset="0"/>
                <a:ea typeface="Calibri" panose="020F0502020204030204" pitchFamily="34" charset="0"/>
                <a:cs typeface="Calibri" panose="020F0502020204030204" pitchFamily="34" charset="0"/>
              </a:rPr>
              <a:t> Margen de No Inferioridad considerado clínicamente relevante, </a:t>
            </a:r>
            <a:r>
              <a:rPr lang="es-ES_tradnl" sz="2000" b="1">
                <a:latin typeface="Calibri" panose="020F0502020204030204" pitchFamily="34" charset="0"/>
                <a:ea typeface="Calibri" panose="020F0502020204030204" pitchFamily="34" charset="0"/>
                <a:cs typeface="Calibri" panose="020F0502020204030204" pitchFamily="34" charset="0"/>
              </a:rPr>
              <a:t>RAR:</a:t>
            </a:r>
            <a:r>
              <a:rPr lang="es-ES_tradnl" sz="2000">
                <a:latin typeface="Calibri" panose="020F0502020204030204" pitchFamily="34" charset="0"/>
                <a:ea typeface="Calibri" panose="020F0502020204030204" pitchFamily="34" charset="0"/>
                <a:cs typeface="Calibri" panose="020F0502020204030204" pitchFamily="34" charset="0"/>
              </a:rPr>
              <a:t> Reducción Absoluta del Riesgo.</a:t>
            </a:r>
            <a:endParaRPr lang="es-ES" sz="2000">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Aft>
                <a:spcPts val="0"/>
              </a:spcAft>
            </a:pPr>
            <a:endParaRPr lang="es-ES" sz="2000" dirty="0"/>
          </a:p>
        </p:txBody>
      </p:sp>
    </p:spTree>
    <p:extLst>
      <p:ext uri="{BB962C8B-B14F-4D97-AF65-F5344CB8AC3E}">
        <p14:creationId xmlns:p14="http://schemas.microsoft.com/office/powerpoint/2010/main" val="1795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20132" y="377072"/>
            <a:ext cx="10067202" cy="5392132"/>
          </a:xfrm>
        </p:spPr>
        <p:txBody>
          <a:bodyPr>
            <a:normAutofit/>
          </a:bodyPr>
          <a:lstStyle/>
          <a:p>
            <a:pPr algn="just">
              <a:spcAft>
                <a:spcPts val="0"/>
              </a:spcAft>
            </a:pPr>
            <a:r>
              <a:rPr lang="es-ES_tradnl" sz="2000" b="1">
                <a:solidFill>
                  <a:srgbClr val="000000"/>
                </a:solidFill>
                <a:latin typeface="Calibri" panose="020F0502020204030204" pitchFamily="34" charset="0"/>
                <a:ea typeface="Times New Roman" panose="02020603050405020304" pitchFamily="18" charset="0"/>
              </a:rPr>
              <a:t>UN EJEMPLO EN ENFERMEDAD CARDIOVASCULAR</a:t>
            </a:r>
            <a:endParaRPr lang="es-ES" sz="1000">
              <a:latin typeface="Times New Roman" panose="02020603050405020304" pitchFamily="18" charset="0"/>
              <a:ea typeface="Times New Roman" panose="02020603050405020304" pitchFamily="18" charset="0"/>
            </a:endParaRPr>
          </a:p>
          <a:p>
            <a:pPr algn="just">
              <a:spcAft>
                <a:spcPts val="0"/>
              </a:spcAft>
            </a:pPr>
            <a:r>
              <a:rPr lang="es-ES_tradnl" sz="1000">
                <a:solidFill>
                  <a:srgbClr val="000000"/>
                </a:solidFill>
                <a:latin typeface="Calibri" panose="020F0502020204030204" pitchFamily="34" charset="0"/>
                <a:ea typeface="Times New Roman" panose="02020603050405020304" pitchFamily="18" charset="0"/>
              </a:rPr>
              <a:t> </a:t>
            </a:r>
            <a:endParaRPr lang="es-ES" sz="1000">
              <a:latin typeface="Times New Roman" panose="02020603050405020304" pitchFamily="18" charset="0"/>
              <a:ea typeface="Times New Roman" panose="02020603050405020304" pitchFamily="18" charset="0"/>
            </a:endParaRPr>
          </a:p>
          <a:p>
            <a:pPr algn="just">
              <a:spcAft>
                <a:spcPts val="0"/>
              </a:spcAft>
            </a:pPr>
            <a:r>
              <a:rPr lang="es-ES_tradnl" sz="2000">
                <a:solidFill>
                  <a:srgbClr val="000000"/>
                </a:solidFill>
                <a:latin typeface="Calibri" panose="020F0502020204030204" pitchFamily="34" charset="0"/>
                <a:ea typeface="Times New Roman" panose="02020603050405020304" pitchFamily="18" charset="0"/>
              </a:rPr>
              <a:t>El fármaco A es el que mejor valor ofrece en la presión arterial sistólica, por lo que se toma como control. </a:t>
            </a:r>
            <a:r>
              <a:rPr lang="es-ES_tradnl" sz="2000" dirty="0">
                <a:solidFill>
                  <a:srgbClr val="000000"/>
                </a:solidFill>
                <a:latin typeface="Calibri" panose="020F0502020204030204" pitchFamily="34" charset="0"/>
                <a:ea typeface="Times New Roman" panose="02020603050405020304" pitchFamily="18" charset="0"/>
              </a:rPr>
              <a:t>El diagrama nos muestra que los fármacos B y C no son inferiores al fármaco A, porque no están por debajo del MNI.</a:t>
            </a:r>
            <a:endParaRPr lang="es-ES" sz="1800">
              <a:latin typeface="Times New Roman" panose="02020603050405020304" pitchFamily="18" charset="0"/>
              <a:ea typeface="Times New Roman" panose="02020603050405020304" pitchFamily="18" charset="0"/>
            </a:endParaRPr>
          </a:p>
          <a:p>
            <a:pPr algn="just">
              <a:spcAft>
                <a:spcPts val="0"/>
              </a:spcAft>
            </a:pPr>
            <a:endParaRPr lang="es-ES" sz="2000" dirty="0"/>
          </a:p>
        </p:txBody>
      </p:sp>
      <p:pic>
        <p:nvPicPr>
          <p:cNvPr id="2" name="Imagen 1">
            <a:extLst>
              <a:ext uri="{FF2B5EF4-FFF2-40B4-BE49-F238E27FC236}">
                <a16:creationId xmlns:a16="http://schemas.microsoft.com/office/drawing/2014/main" id="{8BE4CA64-833D-44BE-9D92-8E71D03DC1D4}"/>
              </a:ext>
            </a:extLst>
          </p:cNvPr>
          <p:cNvPicPr>
            <a:picLocks noChangeAspect="1"/>
          </p:cNvPicPr>
          <p:nvPr/>
        </p:nvPicPr>
        <p:blipFill>
          <a:blip r:embed="rId2"/>
          <a:stretch>
            <a:fillRect/>
          </a:stretch>
        </p:blipFill>
        <p:spPr>
          <a:xfrm>
            <a:off x="925724" y="2036189"/>
            <a:ext cx="9961610" cy="4176075"/>
          </a:xfrm>
          <a:prstGeom prst="rect">
            <a:avLst/>
          </a:prstGeom>
        </p:spPr>
      </p:pic>
    </p:spTree>
    <p:extLst>
      <p:ext uri="{BB962C8B-B14F-4D97-AF65-F5344CB8AC3E}">
        <p14:creationId xmlns:p14="http://schemas.microsoft.com/office/powerpoint/2010/main" val="380977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EE4D50E-32BB-4816-95B3-799E80C91546}"/>
              </a:ext>
            </a:extLst>
          </p:cNvPr>
          <p:cNvSpPr>
            <a:spLocks noChangeArrowheads="1"/>
          </p:cNvSpPr>
          <p:nvPr/>
        </p:nvSpPr>
        <p:spPr bwMode="auto">
          <a:xfrm>
            <a:off x="3601177" y="4150330"/>
            <a:ext cx="7780501"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FontTx/>
              <a:buNone/>
            </a:pPr>
            <a:r>
              <a:rPr lang="es-ES" altLang="es-ES" sz="2800" dirty="0">
                <a:solidFill>
                  <a:srgbClr val="9900CC"/>
                </a:solidFill>
                <a:latin typeface="Calibri" panose="020F0502020204030204" pitchFamily="34" charset="0"/>
                <a:cs typeface="Calibri" panose="020F0502020204030204" pitchFamily="34" charset="0"/>
              </a:rPr>
              <a:t>CUANDO HAY DOS O MÁS VARIABLES DE LAS QUE CONOCEMOS LOS DATOS: </a:t>
            </a:r>
            <a:br>
              <a:rPr lang="es-ES" altLang="es-ES" sz="2800" dirty="0">
                <a:solidFill>
                  <a:srgbClr val="9900CC"/>
                </a:solidFill>
                <a:latin typeface="Calibri" panose="020F0502020204030204" pitchFamily="34" charset="0"/>
                <a:cs typeface="Calibri" panose="020F0502020204030204" pitchFamily="34" charset="0"/>
              </a:rPr>
            </a:br>
            <a:r>
              <a:rPr lang="es-ES" altLang="es-ES" sz="2800" dirty="0">
                <a:solidFill>
                  <a:srgbClr val="000000"/>
                </a:solidFill>
                <a:latin typeface="Calibri" panose="020F0502020204030204" pitchFamily="34" charset="0"/>
                <a:cs typeface="Calibri" panose="020F0502020204030204" pitchFamily="34" charset="0"/>
              </a:rPr>
              <a:t>un ejemplo simulado de enfermedad cardiovascular</a:t>
            </a:r>
          </a:p>
        </p:txBody>
      </p:sp>
      <p:sp>
        <p:nvSpPr>
          <p:cNvPr id="3" name="Rectangle 5">
            <a:extLst>
              <a:ext uri="{FF2B5EF4-FFF2-40B4-BE49-F238E27FC236}">
                <a16:creationId xmlns:a16="http://schemas.microsoft.com/office/drawing/2014/main" id="{1AE3E5EA-E2F2-4080-822F-36C9164575DA}"/>
              </a:ext>
            </a:extLst>
          </p:cNvPr>
          <p:cNvSpPr>
            <a:spLocks noChangeArrowheads="1"/>
          </p:cNvSpPr>
          <p:nvPr/>
        </p:nvSpPr>
        <p:spPr bwMode="auto">
          <a:xfrm>
            <a:off x="3261674" y="3605818"/>
            <a:ext cx="8459509" cy="22320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s-ES" altLang="es-ES" sz="1800" b="0" i="0" u="none" strike="noStrike" kern="0" cap="none" spc="0" normalizeH="0" baseline="0" noProof="0">
              <a:ln>
                <a:noFill/>
              </a:ln>
              <a:solidFill>
                <a:srgbClr val="000000"/>
              </a:solidFill>
              <a:effectLst/>
              <a:uLnTx/>
              <a:uFillTx/>
              <a:latin typeface="Arial" panose="020B0604020202020204" pitchFamily="34" charset="0"/>
            </a:endParaRPr>
          </a:p>
        </p:txBody>
      </p:sp>
    </p:spTree>
    <p:extLst>
      <p:ext uri="{BB962C8B-B14F-4D97-AF65-F5344CB8AC3E}">
        <p14:creationId xmlns:p14="http://schemas.microsoft.com/office/powerpoint/2010/main" val="877564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20132" y="279935"/>
            <a:ext cx="9853742" cy="5489269"/>
          </a:xfrm>
        </p:spPr>
        <p:txBody>
          <a:bodyPr>
            <a:normAutofit/>
          </a:bodyPr>
          <a:lstStyle/>
          <a:p>
            <a:pPr algn="just">
              <a:spcAft>
                <a:spcPts val="0"/>
              </a:spcAft>
            </a:pPr>
            <a:endParaRPr lang="es-ES" sz="1800" dirty="0">
              <a:latin typeface="Times New Roman" panose="02020603050405020304" pitchFamily="18" charset="0"/>
              <a:ea typeface="Times New Roman" panose="02020603050405020304" pitchFamily="18" charset="0"/>
            </a:endParaRPr>
          </a:p>
          <a:p>
            <a:pPr algn="just">
              <a:spcAft>
                <a:spcPts val="0"/>
              </a:spcAft>
            </a:pPr>
            <a:endParaRPr lang="es-ES" sz="2000" dirty="0"/>
          </a:p>
        </p:txBody>
      </p:sp>
      <p:pic>
        <p:nvPicPr>
          <p:cNvPr id="2" name="Imagen 1">
            <a:extLst>
              <a:ext uri="{FF2B5EF4-FFF2-40B4-BE49-F238E27FC236}">
                <a16:creationId xmlns:a16="http://schemas.microsoft.com/office/drawing/2014/main" id="{6F017F1F-5C1C-4168-AD77-8CC3E39725D3}"/>
              </a:ext>
            </a:extLst>
          </p:cNvPr>
          <p:cNvPicPr>
            <a:picLocks noChangeAspect="1"/>
          </p:cNvPicPr>
          <p:nvPr/>
        </p:nvPicPr>
        <p:blipFill>
          <a:blip r:embed="rId2"/>
          <a:stretch>
            <a:fillRect/>
          </a:stretch>
        </p:blipFill>
        <p:spPr>
          <a:xfrm>
            <a:off x="3197258" y="178604"/>
            <a:ext cx="5797484" cy="6500792"/>
          </a:xfrm>
          <a:prstGeom prst="rect">
            <a:avLst/>
          </a:prstGeom>
        </p:spPr>
      </p:pic>
    </p:spTree>
    <p:extLst>
      <p:ext uri="{BB962C8B-B14F-4D97-AF65-F5344CB8AC3E}">
        <p14:creationId xmlns:p14="http://schemas.microsoft.com/office/powerpoint/2010/main" val="360265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168274" y="912043"/>
            <a:ext cx="9855451" cy="5033913"/>
          </a:xfrm>
        </p:spPr>
        <p:txBody>
          <a:bodyPr>
            <a:normAutofit/>
          </a:bodyPr>
          <a:lstStyle/>
          <a:p>
            <a:pPr algn="just">
              <a:spcAft>
                <a:spcPts val="0"/>
              </a:spcAft>
            </a:pPr>
            <a:r>
              <a:rPr lang="es-ES_tradnl" sz="2000" b="1">
                <a:solidFill>
                  <a:srgbClr val="000000"/>
                </a:solidFill>
                <a:latin typeface="Calibri" panose="020F0502020204030204" pitchFamily="34" charset="0"/>
                <a:ea typeface="Times New Roman" panose="02020603050405020304" pitchFamily="18" charset="0"/>
              </a:rPr>
              <a:t>UN EJEMPLO EN ENFERMEDAD CARDIOVASCULAR</a:t>
            </a:r>
            <a:endParaRPr lang="es-ES" sz="1800">
              <a:latin typeface="Times New Roman" panose="02020603050405020304" pitchFamily="18" charset="0"/>
              <a:ea typeface="Times New Roman" panose="02020603050405020304" pitchFamily="18" charset="0"/>
            </a:endParaRPr>
          </a:p>
          <a:p>
            <a:pPr algn="just">
              <a:spcAft>
                <a:spcPts val="0"/>
              </a:spcAft>
            </a:pPr>
            <a:r>
              <a:rPr lang="es-ES_tradnl" sz="1050">
                <a:solidFill>
                  <a:srgbClr val="000000"/>
                </a:solidFill>
                <a:latin typeface="Calibri" panose="020F0502020204030204" pitchFamily="34" charset="0"/>
                <a:ea typeface="Times New Roman" panose="02020603050405020304" pitchFamily="18" charset="0"/>
              </a:rPr>
              <a:t> </a:t>
            </a:r>
            <a:endParaRPr lang="es-ES" sz="1800">
              <a:latin typeface="Times New Roman" panose="02020603050405020304" pitchFamily="18" charset="0"/>
              <a:ea typeface="Times New Roman" panose="02020603050405020304" pitchFamily="18" charset="0"/>
            </a:endParaRPr>
          </a:p>
          <a:p>
            <a:pPr algn="just">
              <a:spcAft>
                <a:spcPts val="0"/>
              </a:spcAft>
            </a:pPr>
            <a:r>
              <a:rPr lang="es-ES_tradnl" sz="2000">
                <a:solidFill>
                  <a:srgbClr val="000000"/>
                </a:solidFill>
                <a:latin typeface="Calibri" panose="020F0502020204030204" pitchFamily="34" charset="0"/>
                <a:ea typeface="Times New Roman" panose="02020603050405020304" pitchFamily="18" charset="0"/>
              </a:rPr>
              <a:t>El fármaco B es el que mejor valor ofrece en la reducción del IAM, por lo que se toma como control. </a:t>
            </a:r>
            <a:r>
              <a:rPr lang="es-ES_tradnl" sz="2000" dirty="0">
                <a:solidFill>
                  <a:srgbClr val="000000"/>
                </a:solidFill>
                <a:latin typeface="Calibri" panose="020F0502020204030204" pitchFamily="34" charset="0"/>
                <a:ea typeface="Times New Roman" panose="02020603050405020304" pitchFamily="18" charset="0"/>
              </a:rPr>
              <a:t>El diagrama nos muestra que los fármacos A y C no son inferiores al fármaco B porque no están por debajo del MNI.</a:t>
            </a:r>
            <a:endParaRPr lang="es-ES" sz="1800">
              <a:latin typeface="Times New Roman" panose="02020603050405020304" pitchFamily="18" charset="0"/>
              <a:ea typeface="Times New Roman" panose="02020603050405020304" pitchFamily="18" charset="0"/>
            </a:endParaRPr>
          </a:p>
          <a:p>
            <a:pPr algn="just">
              <a:spcAft>
                <a:spcPts val="0"/>
              </a:spcAft>
            </a:pPr>
            <a:r>
              <a:rPr lang="es-ES_tradnl" sz="1050">
                <a:solidFill>
                  <a:srgbClr val="000000"/>
                </a:solidFill>
                <a:latin typeface="Calibri" panose="020F0502020204030204" pitchFamily="34" charset="0"/>
                <a:ea typeface="Times New Roman" panose="02020603050405020304" pitchFamily="18" charset="0"/>
              </a:rPr>
              <a:t> </a:t>
            </a:r>
            <a:endParaRPr lang="es-ES" sz="1800">
              <a:latin typeface="Times New Roman" panose="02020603050405020304" pitchFamily="18" charset="0"/>
              <a:ea typeface="Times New Roman" panose="02020603050405020304" pitchFamily="18" charset="0"/>
            </a:endParaRPr>
          </a:p>
          <a:p>
            <a:pPr algn="just">
              <a:spcAft>
                <a:spcPts val="0"/>
              </a:spcAft>
            </a:pPr>
            <a:r>
              <a:rPr lang="es-ES_tradnl" sz="2000">
                <a:solidFill>
                  <a:srgbClr val="000000"/>
                </a:solidFill>
                <a:latin typeface="Calibri" panose="020F0502020204030204" pitchFamily="34" charset="0"/>
                <a:ea typeface="Times New Roman" panose="02020603050405020304" pitchFamily="18" charset="0"/>
              </a:rPr>
              <a:t>El fármaco B es el que mejor valor ofrece en la reducción del ACV, por lo que se toma como control. </a:t>
            </a:r>
            <a:r>
              <a:rPr lang="es-ES_tradnl" sz="2000" dirty="0">
                <a:solidFill>
                  <a:srgbClr val="000000"/>
                </a:solidFill>
                <a:latin typeface="Calibri" panose="020F0502020204030204" pitchFamily="34" charset="0"/>
                <a:ea typeface="Times New Roman" panose="02020603050405020304" pitchFamily="18" charset="0"/>
              </a:rPr>
              <a:t>El diagrama nos muestra que el fármaco C es no inferior al fármaco B, pero el fármaco A, al atravesar el MNI, no puede garantizar la “no inferioridad”, por lo que no puede considerarse equivalente.</a:t>
            </a:r>
            <a:endParaRPr lang="es-ES" sz="1800">
              <a:latin typeface="Times New Roman" panose="02020603050405020304" pitchFamily="18" charset="0"/>
              <a:ea typeface="Times New Roman" panose="02020603050405020304" pitchFamily="18" charset="0"/>
            </a:endParaRPr>
          </a:p>
          <a:p>
            <a:pPr algn="just">
              <a:spcAft>
                <a:spcPts val="0"/>
              </a:spcAft>
            </a:pPr>
            <a:r>
              <a:rPr lang="es-ES_tradnl" sz="1050">
                <a:solidFill>
                  <a:srgbClr val="000000"/>
                </a:solidFill>
                <a:latin typeface="Calibri" panose="020F0502020204030204" pitchFamily="34" charset="0"/>
                <a:ea typeface="Times New Roman" panose="02020603050405020304" pitchFamily="18" charset="0"/>
              </a:rPr>
              <a:t> </a:t>
            </a:r>
            <a:endParaRPr lang="es-ES" sz="1800">
              <a:latin typeface="Times New Roman" panose="02020603050405020304" pitchFamily="18" charset="0"/>
              <a:ea typeface="Times New Roman" panose="02020603050405020304" pitchFamily="18" charset="0"/>
            </a:endParaRPr>
          </a:p>
          <a:p>
            <a:pPr algn="just">
              <a:spcAft>
                <a:spcPts val="0"/>
              </a:spcAft>
            </a:pPr>
            <a:r>
              <a:rPr lang="es-ES_tradnl" sz="2000">
                <a:solidFill>
                  <a:srgbClr val="000000"/>
                </a:solidFill>
                <a:latin typeface="Calibri" panose="020F0502020204030204" pitchFamily="34" charset="0"/>
                <a:ea typeface="Times New Roman" panose="02020603050405020304" pitchFamily="18" charset="0"/>
              </a:rPr>
              <a:t>Obsérvese que cuando se tomó sólo la variable intermedia, parecía haber equivalencia terapéutica entre A, B y C. </a:t>
            </a:r>
            <a:r>
              <a:rPr lang="es-ES_tradnl" sz="2000" dirty="0">
                <a:solidFill>
                  <a:srgbClr val="000000"/>
                </a:solidFill>
                <a:latin typeface="Calibri" panose="020F0502020204030204" pitchFamily="34" charset="0"/>
                <a:ea typeface="Times New Roman" panose="02020603050405020304" pitchFamily="18" charset="0"/>
              </a:rPr>
              <a:t>Cuando tomamos las variables de resultados en salud que importan a los pacientes informados, observamos equivalencia terapéutica entre B y C, pero no con A.</a:t>
            </a:r>
            <a:endParaRPr lang="es-ES" sz="1800">
              <a:latin typeface="Times New Roman" panose="02020603050405020304" pitchFamily="18" charset="0"/>
              <a:ea typeface="Times New Roman" panose="02020603050405020304" pitchFamily="18" charset="0"/>
            </a:endParaRPr>
          </a:p>
          <a:p>
            <a:pPr algn="just">
              <a:lnSpc>
                <a:spcPct val="100000"/>
              </a:lnSpc>
              <a:spcAft>
                <a:spcPts val="0"/>
              </a:spcAft>
            </a:pPr>
            <a:endParaRPr lang="es-ES" sz="2000" dirty="0">
              <a:solidFill>
                <a:schemeClr val="accent4">
                  <a:lumMod val="50000"/>
                </a:schemeClr>
              </a:solidFill>
            </a:endParaRPr>
          </a:p>
        </p:txBody>
      </p:sp>
    </p:spTree>
    <p:extLst>
      <p:ext uri="{BB962C8B-B14F-4D97-AF65-F5344CB8AC3E}">
        <p14:creationId xmlns:p14="http://schemas.microsoft.com/office/powerpoint/2010/main" val="3573881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7D6845B-7E98-4BAB-B2C8-ADACCA5D4AB0}"/>
              </a:ext>
            </a:extLst>
          </p:cNvPr>
          <p:cNvSpPr>
            <a:spLocks noChangeArrowheads="1"/>
          </p:cNvSpPr>
          <p:nvPr/>
        </p:nvSpPr>
        <p:spPr bwMode="auto">
          <a:xfrm>
            <a:off x="3825728" y="3715470"/>
            <a:ext cx="7777162" cy="2447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FontTx/>
              <a:buNone/>
            </a:pPr>
            <a:r>
              <a:rPr lang="es-ES" altLang="es-ES" sz="2800" dirty="0">
                <a:solidFill>
                  <a:srgbClr val="9900CC"/>
                </a:solidFill>
                <a:latin typeface="Calibri" panose="020F0502020204030204" pitchFamily="34" charset="0"/>
                <a:cs typeface="Calibri" panose="020F0502020204030204" pitchFamily="34" charset="0"/>
              </a:rPr>
              <a:t>CUANDO HAY DOS O MÁS VARIABLES Y NO CONOCEMOS LOS DATOS DE ALGÚN FÁRMACO EN ALGUNA DE ELLAS: </a:t>
            </a:r>
            <a:br>
              <a:rPr lang="es-ES" altLang="es-ES" sz="2800" dirty="0">
                <a:solidFill>
                  <a:srgbClr val="9900CC"/>
                </a:solidFill>
                <a:latin typeface="Calibri" panose="020F0502020204030204" pitchFamily="34" charset="0"/>
                <a:cs typeface="Calibri" panose="020F0502020204030204" pitchFamily="34" charset="0"/>
              </a:rPr>
            </a:br>
            <a:r>
              <a:rPr lang="es-ES" altLang="es-ES" sz="2800" dirty="0">
                <a:solidFill>
                  <a:srgbClr val="000000"/>
                </a:solidFill>
                <a:latin typeface="Calibri" panose="020F0502020204030204" pitchFamily="34" charset="0"/>
                <a:cs typeface="Calibri" panose="020F0502020204030204" pitchFamily="34" charset="0"/>
              </a:rPr>
              <a:t>un ejemplo simulado en DM2</a:t>
            </a:r>
            <a:br>
              <a:rPr lang="es-ES" altLang="es-ES" dirty="0">
                <a:solidFill>
                  <a:srgbClr val="0000FF"/>
                </a:solidFill>
                <a:latin typeface="Trebuchet MS" panose="020B0603020202020204" pitchFamily="34" charset="0"/>
                <a:cs typeface="Times New Roman" panose="02020603050405020304" pitchFamily="18" charset="0"/>
              </a:rPr>
            </a:br>
            <a:endParaRPr lang="es-ES" altLang="es-ES" dirty="0">
              <a:solidFill>
                <a:srgbClr val="000000"/>
              </a:solidFill>
              <a:latin typeface="Trebuchet MS" panose="020B0603020202020204" pitchFamily="34" charset="0"/>
            </a:endParaRPr>
          </a:p>
        </p:txBody>
      </p:sp>
      <p:sp>
        <p:nvSpPr>
          <p:cNvPr id="3" name="Rectangle 5">
            <a:extLst>
              <a:ext uri="{FF2B5EF4-FFF2-40B4-BE49-F238E27FC236}">
                <a16:creationId xmlns:a16="http://schemas.microsoft.com/office/drawing/2014/main" id="{C39C951E-4BAA-46E2-851F-A8463261BC65}"/>
              </a:ext>
            </a:extLst>
          </p:cNvPr>
          <p:cNvSpPr>
            <a:spLocks noChangeArrowheads="1"/>
          </p:cNvSpPr>
          <p:nvPr/>
        </p:nvSpPr>
        <p:spPr bwMode="auto">
          <a:xfrm>
            <a:off x="3509193" y="3607128"/>
            <a:ext cx="7848600" cy="2449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s-ES" altLang="es-ES" sz="1800" b="0" i="0" u="none" strike="noStrike" kern="0" cap="none" spc="0" normalizeH="0" baseline="0" noProof="0">
              <a:ln>
                <a:noFill/>
              </a:ln>
              <a:solidFill>
                <a:srgbClr val="000000"/>
              </a:solidFill>
              <a:effectLst/>
              <a:uLnTx/>
              <a:uFillTx/>
              <a:latin typeface="Arial" panose="020B0604020202020204" pitchFamily="34" charset="0"/>
            </a:endParaRPr>
          </a:p>
        </p:txBody>
      </p:sp>
    </p:spTree>
    <p:extLst>
      <p:ext uri="{BB962C8B-B14F-4D97-AF65-F5344CB8AC3E}">
        <p14:creationId xmlns:p14="http://schemas.microsoft.com/office/powerpoint/2010/main" val="2575225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FDD1E40-7181-4B26-8B49-B0F4A1D48A50}"/>
              </a:ext>
            </a:extLst>
          </p:cNvPr>
          <p:cNvPicPr>
            <a:picLocks noChangeAspect="1"/>
          </p:cNvPicPr>
          <p:nvPr/>
        </p:nvPicPr>
        <p:blipFill>
          <a:blip r:embed="rId2"/>
          <a:stretch>
            <a:fillRect/>
          </a:stretch>
        </p:blipFill>
        <p:spPr>
          <a:xfrm>
            <a:off x="3574330" y="257805"/>
            <a:ext cx="5043340" cy="6342389"/>
          </a:xfrm>
          <a:prstGeom prst="rect">
            <a:avLst/>
          </a:prstGeom>
        </p:spPr>
      </p:pic>
    </p:spTree>
    <p:extLst>
      <p:ext uri="{BB962C8B-B14F-4D97-AF65-F5344CB8AC3E}">
        <p14:creationId xmlns:p14="http://schemas.microsoft.com/office/powerpoint/2010/main" val="3763838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278</TotalTime>
  <Words>852</Words>
  <Application>Microsoft Office PowerPoint</Application>
  <PresentationFormat>Panorámica</PresentationFormat>
  <Paragraphs>44</Paragraphs>
  <Slides>11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11</vt:i4>
      </vt:variant>
    </vt:vector>
  </HeadingPairs>
  <TitlesOfParts>
    <vt:vector size="17" baseType="lpstr">
      <vt:lpstr>Arial</vt:lpstr>
      <vt:lpstr>Calibri</vt:lpstr>
      <vt:lpstr>Calibri Light</vt:lpstr>
      <vt:lpstr>Times New Roman</vt:lpstr>
      <vt:lpstr>Trebuchet MS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Galo</dc:creator>
  <cp:lastModifiedBy>GALO AGUSTIN SANCHEZ ROBLES</cp:lastModifiedBy>
  <cp:revision>37</cp:revision>
  <dcterms:created xsi:type="dcterms:W3CDTF">2017-03-29T09:56:25Z</dcterms:created>
  <dcterms:modified xsi:type="dcterms:W3CDTF">2024-12-24T10:31:45Z</dcterms:modified>
</cp:coreProperties>
</file>