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A4664E80-58B1-4DD1-9B7F-618C86858384}" type="datetimeFigureOut">
              <a:rPr lang="es-ES" smtClean="0"/>
              <a:t>14/05/2026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4250515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A4664E80-58B1-4DD1-9B7F-618C86858384}" type="datetimeFigureOut">
              <a:rPr lang="es-ES" smtClean="0"/>
              <a:t>14/05/2026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1207585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A4664E80-58B1-4DD1-9B7F-618C86858384}" type="datetimeFigureOut">
              <a:rPr lang="es-ES" smtClean="0"/>
              <a:t>14/05/2026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4300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A4664E80-58B1-4DD1-9B7F-618C86858384}" type="datetimeFigureOut">
              <a:rPr lang="es-ES" smtClean="0"/>
              <a:t>14/05/2026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282123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A4664E80-58B1-4DD1-9B7F-618C86858384}" type="datetimeFigureOut">
              <a:rPr lang="es-ES" smtClean="0"/>
              <a:t>14/05/2026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2629783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A4664E80-58B1-4DD1-9B7F-618C86858384}" type="datetimeFigureOut">
              <a:rPr lang="es-ES" smtClean="0"/>
              <a:t>14/05/2026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940222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A4664E80-58B1-4DD1-9B7F-618C86858384}" type="datetimeFigureOut">
              <a:rPr lang="es-ES" smtClean="0"/>
              <a:t>14/05/2026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3695432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A4664E80-58B1-4DD1-9B7F-618C86858384}" type="datetimeFigureOut">
              <a:rPr lang="es-ES" smtClean="0"/>
              <a:t>14/05/2026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3819046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4664E80-58B1-4DD1-9B7F-618C86858384}" type="datetimeFigureOut">
              <a:rPr lang="es-ES" smtClean="0"/>
              <a:t>14/05/2026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2990632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A4664E80-58B1-4DD1-9B7F-618C86858384}" type="datetimeFigureOut">
              <a:rPr lang="es-ES" smtClean="0"/>
              <a:t>14/05/2026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3106444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A4664E80-58B1-4DD1-9B7F-618C86858384}" type="datetimeFigureOut">
              <a:rPr lang="es-ES" smtClean="0"/>
              <a:t>14/05/2026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26FF44F-0EC6-4B8B-8952-94CA468DADB4}" type="slidenum">
              <a:rPr lang="es-ES" smtClean="0"/>
              <a:t>‹Nº›</a:t>
            </a:fld>
            <a:endParaRPr lang="es-ES"/>
          </a:p>
        </p:txBody>
      </p:sp>
    </p:spTree>
    <p:extLst>
      <p:ext uri="{BB962C8B-B14F-4D97-AF65-F5344CB8AC3E}">
        <p14:creationId xmlns:p14="http://schemas.microsoft.com/office/powerpoint/2010/main" val="4269389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664E80-58B1-4DD1-9B7F-618C86858384}" type="datetimeFigureOut">
              <a:rPr lang="es-ES" smtClean="0"/>
              <a:t>14/05/2026</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FF44F-0EC6-4B8B-8952-94CA468DADB4}" type="slidenum">
              <a:rPr lang="es-ES" smtClean="0"/>
              <a:t>‹Nº›</a:t>
            </a:fld>
            <a:endParaRPr lang="es-ES"/>
          </a:p>
        </p:txBody>
      </p:sp>
    </p:spTree>
    <p:extLst>
      <p:ext uri="{BB962C8B-B14F-4D97-AF65-F5344CB8AC3E}">
        <p14:creationId xmlns:p14="http://schemas.microsoft.com/office/powerpoint/2010/main" val="476058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75008" y="1122363"/>
            <a:ext cx="9633398" cy="2387600"/>
          </a:xfrm>
        </p:spPr>
        <p:txBody>
          <a:bodyPr>
            <a:normAutofit fontScale="90000"/>
          </a:bodyPr>
          <a:lstStyle/>
          <a:p>
            <a:pPr algn="l"/>
            <a:r>
              <a:rPr lang="es-ES" sz="3400" b="1" dirty="0">
                <a:solidFill>
                  <a:srgbClr val="990099"/>
                </a:solidFill>
                <a:latin typeface="Calibri" panose="020F0502020204030204"/>
              </a:rPr>
              <a:t>Evaluación GRADE del Estudio de Cohortes Retrospectivo: </a:t>
            </a:r>
            <a:r>
              <a:rPr lang="es-ES" sz="2700" dirty="0">
                <a:solidFill>
                  <a:srgbClr val="990099"/>
                </a:solidFill>
                <a:effectLst/>
                <a:latin typeface="Calibri" panose="020F0502020204030204" pitchFamily="34" charset="0"/>
                <a:ea typeface="Times New Roman" panose="02020603050405020304" pitchFamily="18" charset="0"/>
                <a:cs typeface="Times New Roman" panose="02020603050405020304" pitchFamily="18" charset="0"/>
              </a:rPr>
              <a:t>Hemorragia mayor y eventos cardiovasculares asociados al uso de AINE en pacientes con terapia </a:t>
            </a:r>
            <a:r>
              <a:rPr lang="es-ES" sz="2700" dirty="0" err="1">
                <a:solidFill>
                  <a:srgbClr val="990099"/>
                </a:solidFill>
                <a:effectLst/>
                <a:latin typeface="Calibri" panose="020F0502020204030204" pitchFamily="34" charset="0"/>
                <a:ea typeface="Times New Roman" panose="02020603050405020304" pitchFamily="18" charset="0"/>
                <a:cs typeface="Times New Roman" panose="02020603050405020304" pitchFamily="18" charset="0"/>
              </a:rPr>
              <a:t>antitrombótica</a:t>
            </a:r>
            <a:r>
              <a:rPr lang="es-ES" sz="2700" dirty="0">
                <a:solidFill>
                  <a:srgbClr val="990099"/>
                </a:solidFill>
                <a:effectLst/>
                <a:latin typeface="Calibri" panose="020F0502020204030204" pitchFamily="34" charset="0"/>
                <a:ea typeface="Times New Roman" panose="02020603050405020304" pitchFamily="18" charset="0"/>
                <a:cs typeface="Times New Roman" panose="02020603050405020304" pitchFamily="18" charset="0"/>
              </a:rPr>
              <a:t> tras haber recibido el alta hospitalaria por infarto de miocardio.</a:t>
            </a:r>
            <a:br>
              <a:rPr lang="es-ES" sz="9600" dirty="0">
                <a:effectLst/>
                <a:latin typeface="Arial" panose="020B0604020202020204" pitchFamily="34" charset="0"/>
                <a:ea typeface="Times New Roman" panose="02020603050405020304" pitchFamily="18" charset="0"/>
                <a:cs typeface="Times New Roman" panose="02020603050405020304" pitchFamily="18" charset="0"/>
              </a:rPr>
            </a:br>
            <a:endParaRPr lang="es-ES" dirty="0"/>
          </a:p>
        </p:txBody>
      </p:sp>
      <p:sp>
        <p:nvSpPr>
          <p:cNvPr id="3" name="Subtítulo 2"/>
          <p:cNvSpPr>
            <a:spLocks noGrp="1"/>
          </p:cNvSpPr>
          <p:nvPr>
            <p:ph type="subTitle" idx="1"/>
          </p:nvPr>
        </p:nvSpPr>
        <p:spPr>
          <a:xfrm>
            <a:off x="1524000" y="3550531"/>
            <a:ext cx="9144000" cy="1655762"/>
          </a:xfrm>
        </p:spPr>
        <p:txBody>
          <a:bodyPr>
            <a:normAutofit/>
          </a:bodyPr>
          <a:lstStyle/>
          <a:p>
            <a:pPr algn="l" fontAlgn="base">
              <a:lnSpc>
                <a:spcPct val="100000"/>
              </a:lnSpc>
              <a:spcBef>
                <a:spcPct val="20000"/>
              </a:spcBef>
              <a:spcAft>
                <a:spcPct val="0"/>
              </a:spcAft>
              <a:defRPr/>
            </a:pPr>
            <a:r>
              <a:rPr lang="es-ES" sz="1600" kern="0" dirty="0">
                <a:solidFill>
                  <a:srgbClr val="663300"/>
                </a:solidFill>
              </a:rPr>
              <a:t>Marta </a:t>
            </a:r>
            <a:r>
              <a:rPr lang="es-ES" sz="1600" kern="0" dirty="0" err="1">
                <a:solidFill>
                  <a:srgbClr val="663300"/>
                </a:solidFill>
              </a:rPr>
              <a:t>Hack</a:t>
            </a:r>
            <a:r>
              <a:rPr lang="es-ES" sz="1600" kern="0" dirty="0">
                <a:solidFill>
                  <a:srgbClr val="663300"/>
                </a:solidFill>
              </a:rPr>
              <a:t>. R-4 Medicina de Familia. Centro de Salud Zona Norte, Cáceres</a:t>
            </a:r>
          </a:p>
          <a:p>
            <a:pPr algn="l" fontAlgn="base">
              <a:lnSpc>
                <a:spcPct val="100000"/>
              </a:lnSpc>
              <a:spcBef>
                <a:spcPct val="20000"/>
              </a:spcBef>
              <a:spcAft>
                <a:spcPct val="0"/>
              </a:spcAft>
              <a:defRPr/>
            </a:pPr>
            <a:r>
              <a:rPr lang="es-ES" sz="1600" kern="0" dirty="0">
                <a:solidFill>
                  <a:srgbClr val="663300"/>
                </a:solidFill>
              </a:rPr>
              <a:t>Abril-2015</a:t>
            </a:r>
          </a:p>
          <a:p>
            <a:pPr algn="l" fontAlgn="base">
              <a:lnSpc>
                <a:spcPct val="100000"/>
              </a:lnSpc>
              <a:spcBef>
                <a:spcPct val="20000"/>
              </a:spcBef>
              <a:spcAft>
                <a:spcPct val="0"/>
              </a:spcAft>
              <a:defRPr/>
            </a:pPr>
            <a:endParaRPr lang="es-ES" sz="1600" kern="0" dirty="0">
              <a:solidFill>
                <a:srgbClr val="663300"/>
              </a:solidFill>
            </a:endParaRPr>
          </a:p>
          <a:p>
            <a:pPr algn="l" fontAlgn="base">
              <a:lnSpc>
                <a:spcPct val="100000"/>
              </a:lnSpc>
              <a:spcBef>
                <a:spcPct val="20000"/>
              </a:spcBef>
              <a:spcAft>
                <a:spcPct val="0"/>
              </a:spcAft>
              <a:defRPr/>
            </a:pPr>
            <a:r>
              <a:rPr lang="es-ES" sz="1600" i="1" kern="0" dirty="0">
                <a:solidFill>
                  <a:srgbClr val="000000"/>
                </a:solidFill>
              </a:rPr>
              <a:t>Grupo </a:t>
            </a:r>
            <a:r>
              <a:rPr lang="es-ES" sz="1600" i="1" kern="0" dirty="0" err="1">
                <a:solidFill>
                  <a:srgbClr val="000000"/>
                </a:solidFill>
              </a:rPr>
              <a:t>evalmed</a:t>
            </a:r>
            <a:r>
              <a:rPr lang="es-ES" sz="1600" i="1" kern="0" dirty="0">
                <a:solidFill>
                  <a:srgbClr val="000000"/>
                </a:solidFill>
              </a:rPr>
              <a:t> (</a:t>
            </a:r>
            <a:r>
              <a:rPr lang="es-ES" sz="1600" i="1" u="sng" kern="0" dirty="0">
                <a:solidFill>
                  <a:srgbClr val="0000FF"/>
                </a:solidFill>
              </a:rPr>
              <a:t>evalmed.es</a:t>
            </a:r>
            <a:r>
              <a:rPr lang="es-ES" sz="1600" i="1" kern="0" dirty="0">
                <a:solidFill>
                  <a:srgbClr val="000000"/>
                </a:solidFill>
              </a:rPr>
              <a:t>)</a:t>
            </a:r>
          </a:p>
          <a:p>
            <a:pPr algn="l" fontAlgn="base">
              <a:lnSpc>
                <a:spcPct val="100000"/>
              </a:lnSpc>
              <a:spcBef>
                <a:spcPct val="20000"/>
              </a:spcBef>
              <a:spcAft>
                <a:spcPct val="0"/>
              </a:spcAft>
              <a:defRPr/>
            </a:pPr>
            <a:endParaRPr lang="es-ES" sz="1600" i="1" kern="0" dirty="0">
              <a:solidFill>
                <a:srgbClr val="000000"/>
              </a:solidFill>
            </a:endParaRPr>
          </a:p>
          <a:p>
            <a:endParaRPr lang="es-ES" dirty="0"/>
          </a:p>
        </p:txBody>
      </p:sp>
      <p:pic>
        <p:nvPicPr>
          <p:cNvPr id="5" name="Imagen 4">
            <a:extLst>
              <a:ext uri="{FF2B5EF4-FFF2-40B4-BE49-F238E27FC236}">
                <a16:creationId xmlns:a16="http://schemas.microsoft.com/office/drawing/2014/main" id="{E45FDDE6-42EB-4A59-BDD3-EC97ED5EA422}"/>
              </a:ext>
            </a:extLst>
          </p:cNvPr>
          <p:cNvPicPr>
            <a:picLocks noChangeAspect="1"/>
          </p:cNvPicPr>
          <p:nvPr/>
        </p:nvPicPr>
        <p:blipFill>
          <a:blip r:embed="rId2"/>
          <a:stretch>
            <a:fillRect/>
          </a:stretch>
        </p:blipFill>
        <p:spPr>
          <a:xfrm>
            <a:off x="1524000" y="5082742"/>
            <a:ext cx="1956649" cy="1115290"/>
          </a:xfrm>
          <a:prstGeom prst="rect">
            <a:avLst/>
          </a:prstGeom>
        </p:spPr>
      </p:pic>
    </p:spTree>
    <p:extLst>
      <p:ext uri="{BB962C8B-B14F-4D97-AF65-F5344CB8AC3E}">
        <p14:creationId xmlns:p14="http://schemas.microsoft.com/office/powerpoint/2010/main" val="2974371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82332" y="472469"/>
            <a:ext cx="9384406" cy="6108633"/>
          </a:xfrm>
        </p:spPr>
        <p:txBody>
          <a:bodyPr>
            <a:normAutofit fontScale="85000" lnSpcReduction="20000"/>
          </a:bodyPr>
          <a:lstStyle/>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2º ¿Cómo se midió el resultado en los grupos, y qué validez tiene la medición?: </a:t>
            </a:r>
            <a:r>
              <a:rPr lang="es-ES" dirty="0">
                <a:latin typeface="Calibri" panose="020F0502020204030204" pitchFamily="34" charset="0"/>
                <a:ea typeface="Times New Roman" panose="02020603050405020304" pitchFamily="18" charset="0"/>
                <a:cs typeface="Times New Roman" panose="02020603050405020304" pitchFamily="18" charset="0"/>
              </a:rPr>
              <a:t>Mediante la búsqueda de los datos que en Dinamarca tiene cada paciente en: 1) el </a:t>
            </a:r>
            <a:r>
              <a:rPr lang="es-ES" b="1" dirty="0">
                <a:latin typeface="Calibri" panose="020F0502020204030204" pitchFamily="34" charset="0"/>
                <a:ea typeface="Times New Roman" panose="02020603050405020304" pitchFamily="18" charset="0"/>
                <a:cs typeface="Times New Roman" panose="02020603050405020304" pitchFamily="18" charset="0"/>
              </a:rPr>
              <a:t>Registro Nacional Danés de Pacientes</a:t>
            </a:r>
            <a:r>
              <a:rPr lang="es-ES" dirty="0">
                <a:latin typeface="Calibri" panose="020F0502020204030204" pitchFamily="34" charset="0"/>
                <a:ea typeface="Times New Roman" panose="02020603050405020304" pitchFamily="18" charset="0"/>
                <a:cs typeface="Times New Roman" panose="02020603050405020304" pitchFamily="18" charset="0"/>
              </a:rPr>
              <a:t>, que contiene los informes de admisión en hospitales con el diagnóstico principal y diagnósticos relacionados de cada paciente, codificados en CIE-8 hasta 1994 y en CIE-10 a partir de 1994; 2) el </a:t>
            </a:r>
            <a:r>
              <a:rPr lang="es-ES" b="1" dirty="0">
                <a:latin typeface="Calibri" panose="020F0502020204030204" pitchFamily="34" charset="0"/>
                <a:ea typeface="Times New Roman" panose="02020603050405020304" pitchFamily="18" charset="0"/>
                <a:cs typeface="Times New Roman" panose="02020603050405020304" pitchFamily="18" charset="0"/>
              </a:rPr>
              <a:t>Registro Civil</a:t>
            </a:r>
            <a:r>
              <a:rPr lang="es-ES" dirty="0">
                <a:latin typeface="Calibri" panose="020F0502020204030204" pitchFamily="34" charset="0"/>
                <a:ea typeface="Times New Roman" panose="02020603050405020304" pitchFamily="18" charset="0"/>
                <a:cs typeface="Times New Roman" panose="02020603050405020304" pitchFamily="18" charset="0"/>
              </a:rPr>
              <a:t>, que contiene el estatus vital de cada ciudadano; y 3) el </a:t>
            </a:r>
            <a:r>
              <a:rPr lang="es-ES" b="1" dirty="0">
                <a:latin typeface="Calibri" panose="020F0502020204030204" pitchFamily="34" charset="0"/>
                <a:ea typeface="Times New Roman" panose="02020603050405020304" pitchFamily="18" charset="0"/>
                <a:cs typeface="Times New Roman" panose="02020603050405020304" pitchFamily="18" charset="0"/>
              </a:rPr>
              <a:t>Registro Nacional de Muertes</a:t>
            </a:r>
            <a:r>
              <a:rPr lang="es-ES" dirty="0">
                <a:latin typeface="Calibri" panose="020F0502020204030204" pitchFamily="34" charset="0"/>
                <a:ea typeface="Times New Roman" panose="02020603050405020304" pitchFamily="18" charset="0"/>
                <a:cs typeface="Times New Roman" panose="02020603050405020304" pitchFamily="18" charset="0"/>
              </a:rPr>
              <a:t>, que contiene la causa de muerte primaria, secundaria y contribuyentes, informadas por los médicos.</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indent="449580" algn="just">
              <a:lnSpc>
                <a:spcPct val="120000"/>
              </a:lnSpc>
              <a:spcAft>
                <a:spcPts val="0"/>
              </a:spcAft>
            </a:pPr>
            <a:r>
              <a:rPr lang="es-ES" dirty="0">
                <a:latin typeface="Calibri" panose="020F0502020204030204" pitchFamily="34" charset="0"/>
                <a:ea typeface="Times New Roman" panose="02020603050405020304" pitchFamily="18" charset="0"/>
                <a:cs typeface="Times New Roman" panose="02020603050405020304" pitchFamily="18" charset="0"/>
              </a:rPr>
              <a:t>Estudios de validación del Registro Nacional Danés de Pacientes habían mostrado Valores Predictivos Positivos para los códigos diagnósticos de las hemorragias del 89 al 99%, para Infarto de miocardio del 93%, y para el ACV del 74 al 97%. Por la combinación de estos factores, estimamos que la validez de estos datos es MODERADA-ALTA.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dirty="0">
                <a:latin typeface="Calibri" panose="020F0502020204030204" pitchFamily="34" charset="0"/>
                <a:ea typeface="Times New Roman" panose="02020603050405020304" pitchFamily="18" charset="0"/>
                <a:cs typeface="Times New Roman" panose="02020603050405020304" pitchFamily="18" charset="0"/>
              </a:rPr>
              <a:t>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3º Tiempo de seguimiento conseguido:</a:t>
            </a: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No procede en este estudio.</a:t>
            </a: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¿Fue suficientemente completo el tiempo entre exposición y evento?: </a:t>
            </a:r>
            <a:r>
              <a:rPr lang="es-ES" dirty="0">
                <a:latin typeface="Calibri" panose="020F0502020204030204" pitchFamily="34" charset="0"/>
                <a:ea typeface="Times New Roman" panose="02020603050405020304" pitchFamily="18" charset="0"/>
                <a:cs typeface="Times New Roman" panose="02020603050405020304" pitchFamily="18" charset="0"/>
              </a:rPr>
              <a:t>Sí.</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4º Pérdidas de seguimiento:</a:t>
            </a:r>
            <a:r>
              <a:rPr lang="es-ES" dirty="0">
                <a:latin typeface="Calibri" panose="020F0502020204030204" pitchFamily="34" charset="0"/>
                <a:ea typeface="Times New Roman" panose="02020603050405020304" pitchFamily="18" charset="0"/>
                <a:cs typeface="Times New Roman" panose="02020603050405020304" pitchFamily="18" charset="0"/>
              </a:rPr>
              <a:t> No procede en este estudio.</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2485199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69454" y="523988"/>
            <a:ext cx="9307132" cy="2837398"/>
          </a:xfrm>
        </p:spPr>
        <p:txBody>
          <a:bodyPr>
            <a:normAutofit fontScale="85000" lnSpcReduction="10000"/>
          </a:bodyPr>
          <a:lstStyle/>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C) RESULTADOS.</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sz="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1º Magnitud y precisión de la asociación entre la exposición y los resultados en salud: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indent="449580" algn="just">
              <a:lnSpc>
                <a:spcPct val="120000"/>
              </a:lnSpc>
              <a:spcAft>
                <a:spcPts val="0"/>
              </a:spcAft>
            </a:pPr>
            <a:r>
              <a:rPr lang="es-ES" b="1" dirty="0">
                <a:latin typeface="Calibri" panose="020F0502020204030204" pitchFamily="34" charset="0"/>
                <a:ea typeface="Times New Roman" panose="02020603050405020304" pitchFamily="18" charset="0"/>
                <a:cs typeface="Times New Roman" panose="02020603050405020304" pitchFamily="18" charset="0"/>
              </a:rPr>
              <a:t>1. Días hasta la incidencia del evento.</a:t>
            </a:r>
            <a:r>
              <a:rPr lang="es-ES" dirty="0">
                <a:latin typeface="Calibri" panose="020F0502020204030204" pitchFamily="34" charset="0"/>
                <a:ea typeface="Times New Roman" panose="02020603050405020304" pitchFamily="18" charset="0"/>
                <a:cs typeface="Times New Roman" panose="02020603050405020304" pitchFamily="18" charset="0"/>
              </a:rPr>
              <a:t> En todos los casos la adición de AINE se asocia con menos días hasta la incidencia de los eventos hemorrágicos y de los eventos cardiovasculares.  Los resultados pueden verse con más nitidez al final, en la </a:t>
            </a:r>
            <a:r>
              <a:rPr lang="es-ES" b="1" dirty="0">
                <a:solidFill>
                  <a:srgbClr val="CC6600"/>
                </a:solidFill>
                <a:latin typeface="Calibri" panose="020F0502020204030204" pitchFamily="34" charset="0"/>
                <a:ea typeface="Times New Roman" panose="02020603050405020304" pitchFamily="18" charset="0"/>
                <a:cs typeface="Times New Roman" panose="02020603050405020304" pitchFamily="18" charset="0"/>
              </a:rPr>
              <a:t>tabla 2</a:t>
            </a: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1479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contenido 5"/>
          <p:cNvPicPr>
            <a:picLocks noGrp="1" noChangeAspect="1"/>
          </p:cNvPicPr>
          <p:nvPr>
            <p:ph idx="1"/>
          </p:nvPr>
        </p:nvPicPr>
        <p:blipFill>
          <a:blip r:embed="rId2"/>
          <a:stretch>
            <a:fillRect/>
          </a:stretch>
        </p:blipFill>
        <p:spPr>
          <a:xfrm>
            <a:off x="1571082" y="589253"/>
            <a:ext cx="9015351" cy="5783276"/>
          </a:xfrm>
          <a:prstGeom prst="rect">
            <a:avLst/>
          </a:prstGeom>
        </p:spPr>
      </p:pic>
    </p:spTree>
    <p:extLst>
      <p:ext uri="{BB962C8B-B14F-4D97-AF65-F5344CB8AC3E}">
        <p14:creationId xmlns:p14="http://schemas.microsoft.com/office/powerpoint/2010/main" val="2825014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stretch>
            <a:fillRect/>
          </a:stretch>
        </p:blipFill>
        <p:spPr>
          <a:xfrm>
            <a:off x="1585639" y="550617"/>
            <a:ext cx="8794732" cy="5666069"/>
          </a:xfrm>
          <a:prstGeom prst="rect">
            <a:avLst/>
          </a:prstGeom>
        </p:spPr>
      </p:pic>
    </p:spTree>
    <p:extLst>
      <p:ext uri="{BB962C8B-B14F-4D97-AF65-F5344CB8AC3E}">
        <p14:creationId xmlns:p14="http://schemas.microsoft.com/office/powerpoint/2010/main" val="2230723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92180" y="807326"/>
            <a:ext cx="9144000" cy="3378312"/>
          </a:xfrm>
        </p:spPr>
        <p:txBody>
          <a:bodyPr>
            <a:normAutofit fontScale="85000" lnSpcReduction="20000"/>
          </a:bodyPr>
          <a:lstStyle/>
          <a:p>
            <a:pPr indent="449580" algn="just">
              <a:lnSpc>
                <a:spcPct val="120000"/>
              </a:lnSpc>
              <a:spcAft>
                <a:spcPts val="0"/>
              </a:spcAft>
              <a:tabLst>
                <a:tab pos="2860040" algn="l"/>
              </a:tabLst>
            </a:pPr>
            <a:r>
              <a:rPr lang="es-ES" b="1" dirty="0">
                <a:latin typeface="Calibri" panose="020F0502020204030204" pitchFamily="34" charset="0"/>
                <a:ea typeface="Times New Roman" panose="02020603050405020304" pitchFamily="18" charset="0"/>
                <a:cs typeface="Times New Roman" panose="02020603050405020304" pitchFamily="18" charset="0"/>
              </a:rPr>
              <a:t>2. Agrupación de todos los regímenes </a:t>
            </a:r>
            <a:r>
              <a:rPr lang="es-ES" b="1"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b="1" dirty="0">
                <a:latin typeface="Calibri" panose="020F0502020204030204" pitchFamily="34" charset="0"/>
                <a:ea typeface="Times New Roman" panose="02020603050405020304" pitchFamily="18" charset="0"/>
                <a:cs typeface="Times New Roman" panose="02020603050405020304" pitchFamily="18" charset="0"/>
              </a:rPr>
              <a:t>.</a:t>
            </a:r>
            <a:r>
              <a:rPr lang="es-ES" dirty="0">
                <a:latin typeface="Calibri" panose="020F0502020204030204" pitchFamily="34" charset="0"/>
                <a:ea typeface="Times New Roman" panose="02020603050405020304" pitchFamily="18" charset="0"/>
                <a:cs typeface="Times New Roman" panose="02020603050405020304" pitchFamily="18" charset="0"/>
              </a:rPr>
              <a:t> En la variable </a:t>
            </a:r>
            <a:r>
              <a:rPr lang="es-ES" b="1" dirty="0">
                <a:latin typeface="Calibri" panose="020F0502020204030204" pitchFamily="34" charset="0"/>
                <a:ea typeface="Times New Roman" panose="02020603050405020304" pitchFamily="18" charset="0"/>
                <a:cs typeface="Times New Roman" panose="02020603050405020304" pitchFamily="18" charset="0"/>
              </a:rPr>
              <a:t>“Hemorragia mayor fatal y no fatal”</a:t>
            </a:r>
            <a:r>
              <a:rPr lang="es-ES" dirty="0">
                <a:latin typeface="Calibri" panose="020F0502020204030204" pitchFamily="34" charset="0"/>
                <a:ea typeface="Times New Roman" panose="02020603050405020304" pitchFamily="18" charset="0"/>
                <a:cs typeface="Times New Roman" panose="02020603050405020304" pitchFamily="18" charset="0"/>
              </a:rPr>
              <a:t> hubo un 2,17% de eventos crudos entre todos los regímenes de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dirty="0">
                <a:latin typeface="Calibri" panose="020F0502020204030204" pitchFamily="34" charset="0"/>
                <a:ea typeface="Times New Roman" panose="02020603050405020304" pitchFamily="18" charset="0"/>
                <a:cs typeface="Times New Roman" panose="02020603050405020304" pitchFamily="18" charset="0"/>
              </a:rPr>
              <a:t> SIN AINE frente a un 4,34% de eventos ajustados entre todos los regímenes de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dirty="0">
                <a:latin typeface="Calibri" panose="020F0502020204030204" pitchFamily="34" charset="0"/>
                <a:ea typeface="Times New Roman" panose="02020603050405020304" pitchFamily="18" charset="0"/>
                <a:cs typeface="Times New Roman" panose="02020603050405020304" pitchFamily="18" charset="0"/>
              </a:rPr>
              <a:t> CON AINE; HR 2,02 (1,81-2,26); AAR 2,17% (1,73% a 2,67%); </a:t>
            </a:r>
            <a:r>
              <a:rPr lang="es-ES"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NND 46 (</a:t>
            </a:r>
            <a:r>
              <a:rPr lang="es-ES" b="1">
                <a:solidFill>
                  <a:srgbClr val="FF0000"/>
                </a:solidFill>
                <a:latin typeface="Calibri" panose="020F0502020204030204" pitchFamily="34" charset="0"/>
                <a:ea typeface="Times New Roman" panose="02020603050405020304" pitchFamily="18" charset="0"/>
                <a:cs typeface="Times New Roman" panose="02020603050405020304" pitchFamily="18" charset="0"/>
              </a:rPr>
              <a:t>37 a </a:t>
            </a:r>
            <a:r>
              <a:rPr lang="es-ES"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58) por año</a:t>
            </a:r>
            <a:r>
              <a:rPr lang="es-ES" dirty="0">
                <a:latin typeface="Calibri" panose="020F0502020204030204" pitchFamily="34" charset="0"/>
                <a:ea typeface="Times New Roman" panose="02020603050405020304" pitchFamily="18" charset="0"/>
                <a:cs typeface="Times New Roman" panose="02020603050405020304" pitchFamily="18" charset="0"/>
              </a:rPr>
              <a:t>. En la variable </a:t>
            </a:r>
            <a:r>
              <a:rPr lang="es-ES" b="1" dirty="0">
                <a:latin typeface="Calibri" panose="020F0502020204030204" pitchFamily="34" charset="0"/>
                <a:ea typeface="Times New Roman" panose="02020603050405020304" pitchFamily="18" charset="0"/>
                <a:cs typeface="Times New Roman" panose="02020603050405020304" pitchFamily="18" charset="0"/>
              </a:rPr>
              <a:t>“Mortalidad CV, IAM, ACV, AIT </a:t>
            </a:r>
            <a:r>
              <a:rPr lang="es-ES" b="1" dirty="0" err="1">
                <a:latin typeface="Calibri" panose="020F0502020204030204" pitchFamily="34" charset="0"/>
                <a:ea typeface="Times New Roman" panose="02020603050405020304" pitchFamily="18" charset="0"/>
                <a:cs typeface="Times New Roman" panose="02020603050405020304" pitchFamily="18" charset="0"/>
              </a:rPr>
              <a:t>ó</a:t>
            </a:r>
            <a:r>
              <a:rPr lang="es-ES" b="1" dirty="0">
                <a:latin typeface="Calibri" panose="020F0502020204030204" pitchFamily="34" charset="0"/>
                <a:ea typeface="Times New Roman" panose="02020603050405020304" pitchFamily="18" charset="0"/>
                <a:cs typeface="Times New Roman" panose="02020603050405020304" pitchFamily="18" charset="0"/>
              </a:rPr>
              <a:t> </a:t>
            </a:r>
            <a:r>
              <a:rPr lang="es-ES" b="1" dirty="0" err="1">
                <a:latin typeface="Calibri" panose="020F0502020204030204" pitchFamily="34" charset="0"/>
                <a:ea typeface="Times New Roman" panose="02020603050405020304" pitchFamily="18" charset="0"/>
                <a:cs typeface="Times New Roman" panose="02020603050405020304" pitchFamily="18" charset="0"/>
              </a:rPr>
              <a:t>Tromboembolismo</a:t>
            </a:r>
            <a:r>
              <a:rPr lang="es-ES" b="1" dirty="0">
                <a:latin typeface="Calibri" panose="020F0502020204030204" pitchFamily="34" charset="0"/>
                <a:ea typeface="Times New Roman" panose="02020603050405020304" pitchFamily="18" charset="0"/>
                <a:cs typeface="Times New Roman" panose="02020603050405020304" pitchFamily="18" charset="0"/>
              </a:rPr>
              <a:t> arterial sistémico”</a:t>
            </a:r>
            <a:r>
              <a:rPr lang="es-ES" dirty="0">
                <a:latin typeface="Calibri" panose="020F0502020204030204" pitchFamily="34" charset="0"/>
                <a:ea typeface="Times New Roman" panose="02020603050405020304" pitchFamily="18" charset="0"/>
                <a:cs typeface="Times New Roman" panose="02020603050405020304" pitchFamily="18" charset="0"/>
              </a:rPr>
              <a:t> hubo UN 8,04% de eventos crudos entre todos los regímenes de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dirty="0">
                <a:latin typeface="Calibri" panose="020F0502020204030204" pitchFamily="34" charset="0"/>
                <a:ea typeface="Times New Roman" panose="02020603050405020304" pitchFamily="18" charset="0"/>
                <a:cs typeface="Times New Roman" panose="02020603050405020304" pitchFamily="18" charset="0"/>
              </a:rPr>
              <a:t> SIN AINE frente a 11,07% de eventos ajustados entre todos los regímenes de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dirty="0">
                <a:latin typeface="Calibri" panose="020F0502020204030204" pitchFamily="34" charset="0"/>
                <a:ea typeface="Times New Roman" panose="02020603050405020304" pitchFamily="18" charset="0"/>
                <a:cs typeface="Times New Roman" panose="02020603050405020304" pitchFamily="18" charset="0"/>
              </a:rPr>
              <a:t> CON AINE; HR 1,4 (1,3-1,49); AAR 3,03% (2,28% a 3,07%); </a:t>
            </a:r>
            <a:r>
              <a:rPr lang="es-ES"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NND 33 (27 a 44) por año</a:t>
            </a:r>
            <a:r>
              <a:rPr lang="es-ES" dirty="0">
                <a:latin typeface="Calibri" panose="020F0502020204030204" pitchFamily="34" charset="0"/>
                <a:ea typeface="Times New Roman" panose="02020603050405020304" pitchFamily="18" charset="0"/>
                <a:cs typeface="Times New Roman" panose="02020603050405020304" pitchFamily="18" charset="0"/>
              </a:rPr>
              <a:t>. Estos resultados pueden verse con más nitidez al final, en la </a:t>
            </a:r>
            <a:r>
              <a:rPr lang="es-ES" b="1" dirty="0">
                <a:solidFill>
                  <a:srgbClr val="CC6600"/>
                </a:solidFill>
                <a:latin typeface="Calibri" panose="020F0502020204030204" pitchFamily="34" charset="0"/>
                <a:ea typeface="Times New Roman" panose="02020603050405020304" pitchFamily="18" charset="0"/>
                <a:cs typeface="Times New Roman" panose="02020603050405020304" pitchFamily="18" charset="0"/>
              </a:rPr>
              <a:t>tabla 3 (todos los regímenes </a:t>
            </a:r>
            <a:r>
              <a:rPr lang="es-ES" b="1" dirty="0" err="1">
                <a:solidFill>
                  <a:srgbClr val="CC6600"/>
                </a:solidFill>
                <a:latin typeface="Calibri" panose="020F0502020204030204" pitchFamily="34" charset="0"/>
                <a:ea typeface="Times New Roman" panose="02020603050405020304" pitchFamily="18" charset="0"/>
                <a:cs typeface="Times New Roman" panose="02020603050405020304" pitchFamily="18" charset="0"/>
              </a:rPr>
              <a:t>antitrombóticos</a:t>
            </a:r>
            <a:r>
              <a:rPr lang="es-ES" b="1" dirty="0">
                <a:solidFill>
                  <a:srgbClr val="CC6600"/>
                </a:solidFill>
                <a:latin typeface="Calibri" panose="020F0502020204030204" pitchFamily="34" charset="0"/>
                <a:ea typeface="Times New Roman" panose="02020603050405020304" pitchFamily="18" charset="0"/>
                <a:cs typeface="Times New Roman" panose="02020603050405020304" pitchFamily="18" charset="0"/>
              </a:rPr>
              <a:t>)</a:t>
            </a: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1462165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stretch>
            <a:fillRect/>
          </a:stretch>
        </p:blipFill>
        <p:spPr>
          <a:xfrm>
            <a:off x="799564" y="1103251"/>
            <a:ext cx="10515600" cy="3867994"/>
          </a:xfrm>
          <a:prstGeom prst="rect">
            <a:avLst/>
          </a:prstGeom>
        </p:spPr>
      </p:pic>
    </p:spTree>
    <p:extLst>
      <p:ext uri="{BB962C8B-B14F-4D97-AF65-F5344CB8AC3E}">
        <p14:creationId xmlns:p14="http://schemas.microsoft.com/office/powerpoint/2010/main" val="2398956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459606" y="936110"/>
            <a:ext cx="9144000" cy="3829073"/>
          </a:xfrm>
        </p:spPr>
        <p:txBody>
          <a:bodyPr>
            <a:normAutofit fontScale="85000" lnSpcReduction="10000"/>
          </a:bodyPr>
          <a:lstStyle/>
          <a:p>
            <a:pPr indent="449580" algn="just">
              <a:lnSpc>
                <a:spcPct val="120000"/>
              </a:lnSpc>
              <a:spcAft>
                <a:spcPts val="0"/>
              </a:spcAft>
            </a:pPr>
            <a:r>
              <a:rPr lang="es-ES" b="1" dirty="0">
                <a:latin typeface="Calibri" panose="020F0502020204030204" pitchFamily="34" charset="0"/>
                <a:ea typeface="Times New Roman" panose="02020603050405020304" pitchFamily="18" charset="0"/>
                <a:cs typeface="Times New Roman" panose="02020603050405020304" pitchFamily="18" charset="0"/>
              </a:rPr>
              <a:t>3. Regímenes </a:t>
            </a:r>
            <a:r>
              <a:rPr lang="es-ES" b="1"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b="1" dirty="0">
                <a:latin typeface="Calibri" panose="020F0502020204030204" pitchFamily="34" charset="0"/>
                <a:ea typeface="Times New Roman" panose="02020603050405020304" pitchFamily="18" charset="0"/>
                <a:cs typeface="Times New Roman" panose="02020603050405020304" pitchFamily="18" charset="0"/>
              </a:rPr>
              <a:t> individuales.</a:t>
            </a:r>
            <a:r>
              <a:rPr lang="es-ES" dirty="0">
                <a:latin typeface="Calibri" panose="020F0502020204030204" pitchFamily="34" charset="0"/>
                <a:ea typeface="Times New Roman" panose="02020603050405020304" pitchFamily="18" charset="0"/>
                <a:cs typeface="Times New Roman" panose="02020603050405020304" pitchFamily="18" charset="0"/>
              </a:rPr>
              <a:t> Con el objetivo de eliminar, o al menos minimizar, las diferencias en los riesgos basales entre los grupos, las tasas de los eventos crudos de todos los grupos las ajustaron por edad, sexo y comorbilidades en el inicio, tomando los riesgos basales del grupo “Aspirina + </a:t>
            </a:r>
            <a:r>
              <a:rPr lang="es-ES" dirty="0" err="1">
                <a:latin typeface="Calibri" panose="020F0502020204030204" pitchFamily="34" charset="0"/>
                <a:ea typeface="Times New Roman" panose="02020603050405020304" pitchFamily="18" charset="0"/>
                <a:cs typeface="Times New Roman" panose="02020603050405020304" pitchFamily="18" charset="0"/>
              </a:rPr>
              <a:t>clopidogrel</a:t>
            </a:r>
            <a:r>
              <a:rPr lang="es-ES" dirty="0">
                <a:latin typeface="Calibri" panose="020F0502020204030204" pitchFamily="34" charset="0"/>
                <a:ea typeface="Times New Roman" panose="02020603050405020304" pitchFamily="18" charset="0"/>
                <a:cs typeface="Times New Roman" panose="02020603050405020304" pitchFamily="18" charset="0"/>
              </a:rPr>
              <a:t>” como referencia para cada comparación, por ser la terapia básica recomendada por las Guías de Práctica Clínica. Comparando las tasas ajustadas de eventos de cada grupo frente a las tasas crudas del grupo de “Aspirina + </a:t>
            </a:r>
            <a:r>
              <a:rPr lang="es-ES" dirty="0" err="1">
                <a:latin typeface="Calibri" panose="020F0502020204030204" pitchFamily="34" charset="0"/>
                <a:ea typeface="Times New Roman" panose="02020603050405020304" pitchFamily="18" charset="0"/>
                <a:cs typeface="Times New Roman" panose="02020603050405020304" pitchFamily="18" charset="0"/>
              </a:rPr>
              <a:t>clopidogrel</a:t>
            </a:r>
            <a:r>
              <a:rPr lang="es-ES" dirty="0">
                <a:latin typeface="Calibri" panose="020F0502020204030204" pitchFamily="34" charset="0"/>
                <a:ea typeface="Times New Roman" panose="02020603050405020304" pitchFamily="18" charset="0"/>
                <a:cs typeface="Times New Roman" panose="02020603050405020304" pitchFamily="18" charset="0"/>
              </a:rPr>
              <a:t>” los investigadores obtuvieron los HR ajustados. Con éstos, nosotros hemos calculado las RAR y los NNT por año para poder estimar la relevancia clínica, y los mostramos en extenso al final, en la</a:t>
            </a:r>
            <a:r>
              <a:rPr lang="es-ES" dirty="0">
                <a:solidFill>
                  <a:srgbClr val="993300"/>
                </a:solidFill>
                <a:latin typeface="Calibri" panose="020F0502020204030204" pitchFamily="34" charset="0"/>
                <a:ea typeface="Times New Roman" panose="02020603050405020304" pitchFamily="18" charset="0"/>
                <a:cs typeface="Times New Roman" panose="02020603050405020304" pitchFamily="18" charset="0"/>
              </a:rPr>
              <a:t> </a:t>
            </a:r>
            <a:r>
              <a:rPr lang="es-ES" b="1" dirty="0">
                <a:solidFill>
                  <a:srgbClr val="CC6600"/>
                </a:solidFill>
                <a:latin typeface="Calibri" panose="020F0502020204030204" pitchFamily="34" charset="0"/>
                <a:ea typeface="Times New Roman" panose="02020603050405020304" pitchFamily="18" charset="0"/>
                <a:cs typeface="Times New Roman" panose="02020603050405020304" pitchFamily="18" charset="0"/>
              </a:rPr>
              <a:t>tabla 4 (regímenes </a:t>
            </a:r>
            <a:r>
              <a:rPr lang="es-ES" b="1" dirty="0" err="1">
                <a:solidFill>
                  <a:srgbClr val="CC6600"/>
                </a:solidFill>
                <a:latin typeface="Calibri" panose="020F0502020204030204" pitchFamily="34" charset="0"/>
                <a:ea typeface="Times New Roman" panose="02020603050405020304" pitchFamily="18" charset="0"/>
                <a:cs typeface="Times New Roman" panose="02020603050405020304" pitchFamily="18" charset="0"/>
              </a:rPr>
              <a:t>antitrombóticos</a:t>
            </a:r>
            <a:r>
              <a:rPr lang="es-ES" b="1" dirty="0">
                <a:solidFill>
                  <a:srgbClr val="CC6600"/>
                </a:solidFill>
                <a:latin typeface="Calibri" panose="020F0502020204030204" pitchFamily="34" charset="0"/>
                <a:ea typeface="Times New Roman" panose="02020603050405020304" pitchFamily="18" charset="0"/>
                <a:cs typeface="Times New Roman" panose="02020603050405020304" pitchFamily="18" charset="0"/>
              </a:rPr>
              <a:t> individuales)</a:t>
            </a:r>
            <a:r>
              <a:rPr lang="es-ES" dirty="0">
                <a:latin typeface="Calibri" panose="020F0502020204030204" pitchFamily="34" charset="0"/>
                <a:ea typeface="Times New Roman" panose="02020603050405020304" pitchFamily="18" charset="0"/>
                <a:cs typeface="Times New Roman" panose="02020603050405020304" pitchFamily="18" charset="0"/>
              </a:rPr>
              <a:t>, ordenando cada régimen de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dirty="0">
                <a:latin typeface="Calibri" panose="020F0502020204030204" pitchFamily="34" charset="0"/>
                <a:ea typeface="Times New Roman" panose="02020603050405020304" pitchFamily="18" charset="0"/>
                <a:cs typeface="Times New Roman" panose="02020603050405020304" pitchFamily="18" charset="0"/>
              </a:rPr>
              <a:t> por parejas de expuestos y no expuestos.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511913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stretch>
            <a:fillRect/>
          </a:stretch>
        </p:blipFill>
        <p:spPr>
          <a:xfrm>
            <a:off x="708338" y="640768"/>
            <a:ext cx="10971522" cy="5528211"/>
          </a:xfrm>
          <a:prstGeom prst="rect">
            <a:avLst/>
          </a:prstGeom>
        </p:spPr>
      </p:pic>
    </p:spTree>
    <p:extLst>
      <p:ext uri="{BB962C8B-B14F-4D97-AF65-F5344CB8AC3E}">
        <p14:creationId xmlns:p14="http://schemas.microsoft.com/office/powerpoint/2010/main" val="1259617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stretch>
            <a:fillRect/>
          </a:stretch>
        </p:blipFill>
        <p:spPr>
          <a:xfrm>
            <a:off x="464403" y="447586"/>
            <a:ext cx="11117065" cy="5682758"/>
          </a:xfrm>
          <a:prstGeom prst="rect">
            <a:avLst/>
          </a:prstGeom>
        </p:spPr>
      </p:pic>
    </p:spTree>
    <p:extLst>
      <p:ext uri="{BB962C8B-B14F-4D97-AF65-F5344CB8AC3E}">
        <p14:creationId xmlns:p14="http://schemas.microsoft.com/office/powerpoint/2010/main" val="1211911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95211" y="987627"/>
            <a:ext cx="9144000" cy="3365432"/>
          </a:xfrm>
        </p:spPr>
        <p:txBody>
          <a:bodyPr>
            <a:normAutofit fontScale="85000" lnSpcReduction="10000"/>
          </a:bodyPr>
          <a:lstStyle/>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2º Variables intermedias y/o de laboratorio:</a:t>
            </a:r>
            <a:r>
              <a:rPr lang="es-ES" dirty="0">
                <a:latin typeface="Calibri" panose="020F0502020204030204" pitchFamily="34" charset="0"/>
                <a:ea typeface="Times New Roman" panose="02020603050405020304" pitchFamily="18" charset="0"/>
                <a:cs typeface="Times New Roman" panose="02020603050405020304" pitchFamily="18" charset="0"/>
              </a:rPr>
              <a:t> No se utilizaron para este estudio.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dirty="0">
                <a:latin typeface="Calibri" panose="020F0502020204030204" pitchFamily="34" charset="0"/>
                <a:ea typeface="Times New Roman" panose="02020603050405020304" pitchFamily="18" charset="0"/>
                <a:cs typeface="Times New Roman" panose="02020603050405020304" pitchFamily="18" charset="0"/>
              </a:rPr>
              <a:t>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3º ¿Existe algún gradiente dosis-respuesta?:</a:t>
            </a:r>
            <a:r>
              <a:rPr lang="es-ES" dirty="0">
                <a:latin typeface="Calibri" panose="020F0502020204030204" pitchFamily="34" charset="0"/>
                <a:ea typeface="Times New Roman" panose="02020603050405020304" pitchFamily="18" charset="0"/>
                <a:cs typeface="Times New Roman" panose="02020603050405020304" pitchFamily="18" charset="0"/>
              </a:rPr>
              <a:t> Dentro de todos los regímenes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dirty="0">
                <a:latin typeface="Calibri" panose="020F0502020204030204" pitchFamily="34" charset="0"/>
                <a:ea typeface="Times New Roman" panose="02020603050405020304" pitchFamily="18" charset="0"/>
                <a:cs typeface="Times New Roman" panose="02020603050405020304" pitchFamily="18" charset="0"/>
              </a:rPr>
              <a:t>, puede observarse: a) en la </a:t>
            </a:r>
            <a:r>
              <a:rPr lang="es-ES" b="1" dirty="0">
                <a:solidFill>
                  <a:srgbClr val="CC6600"/>
                </a:solidFill>
                <a:latin typeface="Calibri" panose="020F0502020204030204" pitchFamily="34" charset="0"/>
                <a:ea typeface="Times New Roman" panose="02020603050405020304" pitchFamily="18" charset="0"/>
                <a:cs typeface="Times New Roman" panose="02020603050405020304" pitchFamily="18" charset="0"/>
              </a:rPr>
              <a:t>tabla 2</a:t>
            </a:r>
            <a:r>
              <a:rPr lang="es-ES" dirty="0">
                <a:latin typeface="Calibri" panose="020F0502020204030204" pitchFamily="34" charset="0"/>
                <a:ea typeface="Times New Roman" panose="02020603050405020304" pitchFamily="18" charset="0"/>
                <a:cs typeface="Times New Roman" panose="02020603050405020304" pitchFamily="18" charset="0"/>
              </a:rPr>
              <a:t> un gradiente en el número de días hasta la incidencia del evento entre los expuestos y los no expuestos; y b) en la </a:t>
            </a:r>
            <a:r>
              <a:rPr lang="es-ES" b="1" dirty="0">
                <a:solidFill>
                  <a:srgbClr val="CC6600"/>
                </a:solidFill>
                <a:latin typeface="Calibri" panose="020F0502020204030204" pitchFamily="34" charset="0"/>
                <a:ea typeface="Times New Roman" panose="02020603050405020304" pitchFamily="18" charset="0"/>
                <a:cs typeface="Times New Roman" panose="02020603050405020304" pitchFamily="18" charset="0"/>
              </a:rPr>
              <a:t>tabla 4 (regímenes </a:t>
            </a:r>
            <a:r>
              <a:rPr lang="es-ES" b="1" dirty="0" err="1">
                <a:solidFill>
                  <a:srgbClr val="CC6600"/>
                </a:solidFill>
                <a:latin typeface="Calibri" panose="020F0502020204030204" pitchFamily="34" charset="0"/>
                <a:ea typeface="Times New Roman" panose="02020603050405020304" pitchFamily="18" charset="0"/>
                <a:cs typeface="Times New Roman" panose="02020603050405020304" pitchFamily="18" charset="0"/>
              </a:rPr>
              <a:t>antitrombóticos</a:t>
            </a:r>
            <a:r>
              <a:rPr lang="es-ES" b="1" dirty="0">
                <a:solidFill>
                  <a:srgbClr val="CC6600"/>
                </a:solidFill>
                <a:latin typeface="Calibri" panose="020F0502020204030204" pitchFamily="34" charset="0"/>
                <a:ea typeface="Times New Roman" panose="02020603050405020304" pitchFamily="18" charset="0"/>
                <a:cs typeface="Times New Roman" panose="02020603050405020304" pitchFamily="18" charset="0"/>
              </a:rPr>
              <a:t> individuales)</a:t>
            </a:r>
            <a:r>
              <a:rPr lang="es-ES" dirty="0">
                <a:latin typeface="Calibri" panose="020F0502020204030204" pitchFamily="34" charset="0"/>
                <a:ea typeface="Times New Roman" panose="02020603050405020304" pitchFamily="18" charset="0"/>
                <a:cs typeface="Times New Roman" panose="02020603050405020304" pitchFamily="18" charset="0"/>
              </a:rPr>
              <a:t> un gradiente en el porcentaje de eventos entre no expuestos y los expuestos, salvo en el régimen de “Terapia triple” para los eventos hemorrágicos, y salvo en el régimen de “Anticoagulantes orales” para los eventos cardiovasculares.</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291994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56068" y="182206"/>
            <a:ext cx="9916731" cy="2387600"/>
          </a:xfrm>
        </p:spPr>
        <p:txBody>
          <a:bodyPr>
            <a:normAutofit/>
          </a:bodyPr>
          <a:lstStyle/>
          <a:p>
            <a:pPr algn="l">
              <a:spcAft>
                <a:spcPts val="0"/>
              </a:spcAft>
            </a:pPr>
            <a:r>
              <a:rPr lang="es-ES" sz="19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Estudio retrospectivo: Hemorragia mayor y eventos cardiovasculares asociados al uso de AINE en pacientes con terapia </a:t>
            </a:r>
            <a:r>
              <a:rPr lang="es-ES" sz="1900" b="1" dirty="0" err="1">
                <a:solidFill>
                  <a:srgbClr val="0000FF"/>
                </a:solidFill>
                <a:latin typeface="Calibri" panose="020F0502020204030204" pitchFamily="34" charset="0"/>
                <a:ea typeface="Times New Roman" panose="02020603050405020304" pitchFamily="18" charset="0"/>
                <a:cs typeface="Times New Roman" panose="02020603050405020304" pitchFamily="18" charset="0"/>
              </a:rPr>
              <a:t>antitrombótica</a:t>
            </a:r>
            <a:r>
              <a:rPr lang="es-ES" sz="19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tras haber recibido el alta hospitalaria por infarto de miocardio.</a:t>
            </a:r>
            <a:br>
              <a:rPr lang="es-ES" sz="500" dirty="0">
                <a:latin typeface="Arial" panose="020B0604020202020204" pitchFamily="34" charset="0"/>
                <a:ea typeface="Times New Roman" panose="02020603050405020304" pitchFamily="18" charset="0"/>
                <a:cs typeface="Times New Roman" panose="02020603050405020304" pitchFamily="18" charset="0"/>
              </a:rPr>
            </a:br>
            <a:r>
              <a:rPr lang="es-ES" sz="500"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a:t>
            </a:r>
            <a:br>
              <a:rPr lang="es-ES" sz="1300" dirty="0">
                <a:latin typeface="Arial" panose="020B0604020202020204" pitchFamily="34" charset="0"/>
                <a:ea typeface="Times New Roman" panose="02020603050405020304" pitchFamily="18" charset="0"/>
                <a:cs typeface="Times New Roman" panose="02020603050405020304" pitchFamily="18" charset="0"/>
              </a:rPr>
            </a:br>
            <a:r>
              <a:rPr lang="en-US" sz="1400" dirty="0" err="1">
                <a:solidFill>
                  <a:srgbClr val="0000FF"/>
                </a:solidFill>
                <a:latin typeface="Calibri" panose="020F0502020204030204" pitchFamily="34" charset="0"/>
                <a:ea typeface="Times New Roman" panose="02020603050405020304" pitchFamily="18" charset="0"/>
                <a:cs typeface="Times New Roman" panose="02020603050405020304" pitchFamily="18" charset="0"/>
              </a:rPr>
              <a:t>Schjerning</a:t>
            </a:r>
            <a:r>
              <a:rPr lang="en-US" sz="1400"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Olsen AM, </a:t>
            </a:r>
            <a:r>
              <a:rPr lang="en-US" sz="1400" dirty="0" err="1">
                <a:solidFill>
                  <a:srgbClr val="0000FF"/>
                </a:solidFill>
                <a:latin typeface="Calibri" panose="020F0502020204030204" pitchFamily="34" charset="0"/>
                <a:ea typeface="Times New Roman" panose="02020603050405020304" pitchFamily="18" charset="0"/>
                <a:cs typeface="Times New Roman" panose="02020603050405020304" pitchFamily="18" charset="0"/>
              </a:rPr>
              <a:t>Gislason</a:t>
            </a:r>
            <a:r>
              <a:rPr lang="en-US" sz="1400"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GH, </a:t>
            </a:r>
            <a:r>
              <a:rPr lang="en-US" sz="1400" dirty="0" err="1">
                <a:solidFill>
                  <a:srgbClr val="0000FF"/>
                </a:solidFill>
                <a:latin typeface="Calibri" panose="020F0502020204030204" pitchFamily="34" charset="0"/>
                <a:ea typeface="Times New Roman" panose="02020603050405020304" pitchFamily="18" charset="0"/>
                <a:cs typeface="Times New Roman" panose="02020603050405020304" pitchFamily="18" charset="0"/>
              </a:rPr>
              <a:t>McGettigan</a:t>
            </a:r>
            <a:r>
              <a:rPr lang="en-US" sz="1400"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P, et al. Association of NSAID use with risk of bleeding and cardiovascular events in patients receiving antithrombotic therapy after myocardial infarction. </a:t>
            </a:r>
            <a:r>
              <a:rPr lang="es-ES" sz="1400"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JAMA. 2015 Feb 24;313(8):805-14.</a:t>
            </a:r>
            <a:br>
              <a:rPr lang="es-ES" dirty="0">
                <a:latin typeface="Arial" panose="020B0604020202020204" pitchFamily="34" charset="0"/>
                <a:ea typeface="Times New Roman" panose="02020603050405020304" pitchFamily="18" charset="0"/>
                <a:cs typeface="Times New Roman" panose="02020603050405020304" pitchFamily="18" charset="0"/>
              </a:rPr>
            </a:br>
            <a:endParaRPr lang="es-ES" dirty="0"/>
          </a:p>
        </p:txBody>
      </p:sp>
      <p:sp>
        <p:nvSpPr>
          <p:cNvPr id="3" name="Subtítulo 2"/>
          <p:cNvSpPr>
            <a:spLocks noGrp="1"/>
          </p:cNvSpPr>
          <p:nvPr>
            <p:ph type="subTitle" idx="1"/>
          </p:nvPr>
        </p:nvSpPr>
        <p:spPr>
          <a:xfrm>
            <a:off x="4566032" y="1867438"/>
            <a:ext cx="6548435" cy="4568078"/>
          </a:xfrm>
        </p:spPr>
        <p:txBody>
          <a:bodyPr>
            <a:normAutofit fontScale="77500" lnSpcReduction="20000"/>
          </a:bodyPr>
          <a:lstStyle/>
          <a:p>
            <a:pPr algn="just">
              <a:lnSpc>
                <a:spcPct val="120000"/>
              </a:lnSpc>
              <a:spcAft>
                <a:spcPts val="0"/>
              </a:spcAft>
            </a:pPr>
            <a:r>
              <a:rPr lang="es-ES" b="1" i="1" dirty="0">
                <a:solidFill>
                  <a:srgbClr val="990099"/>
                </a:solidFill>
                <a:latin typeface="Calibri" panose="020F0502020204030204" pitchFamily="34" charset="0"/>
                <a:ea typeface="Times New Roman" panose="02020603050405020304" pitchFamily="18" charset="0"/>
                <a:cs typeface="Times New Roman" panose="02020603050405020304" pitchFamily="18" charset="0"/>
              </a:rPr>
              <a:t>INTRODUCCIÓN.</a:t>
            </a:r>
            <a:endParaRPr lang="es-ES"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sz="1800" dirty="0">
                <a:latin typeface="Arial" panose="020B0604020202020204" pitchFamily="34" charset="0"/>
                <a:ea typeface="Times New Roman" panose="02020603050405020304" pitchFamily="18" charset="0"/>
                <a:cs typeface="Times New Roman" panose="02020603050405020304" pitchFamily="18" charset="0"/>
              </a:rPr>
              <a:t>          </a:t>
            </a:r>
            <a:r>
              <a:rPr lang="es-ES" dirty="0">
                <a:latin typeface="Calibri" panose="020F0502020204030204" pitchFamily="34" charset="0"/>
                <a:ea typeface="Times New Roman" panose="02020603050405020304" pitchFamily="18" charset="0"/>
                <a:cs typeface="Times New Roman" panose="02020603050405020304" pitchFamily="18" charset="0"/>
              </a:rPr>
              <a:t>Las guías clínicas de la Sociedad europea de cardiología, en 2011, y de la American </a:t>
            </a:r>
            <a:r>
              <a:rPr lang="es-ES" dirty="0" err="1">
                <a:latin typeface="Calibri" panose="020F0502020204030204" pitchFamily="34" charset="0"/>
                <a:ea typeface="Times New Roman" panose="02020603050405020304" pitchFamily="18" charset="0"/>
                <a:cs typeface="Times New Roman" panose="02020603050405020304" pitchFamily="18" charset="0"/>
              </a:rPr>
              <a:t>Heart</a:t>
            </a:r>
            <a:r>
              <a:rPr lang="es-ES" dirty="0">
                <a:latin typeface="Calibri" panose="020F0502020204030204" pitchFamily="34" charset="0"/>
                <a:ea typeface="Times New Roman" panose="02020603050405020304" pitchFamily="18" charset="0"/>
                <a:cs typeface="Times New Roman" panose="02020603050405020304" pitchFamily="18" charset="0"/>
              </a:rPr>
              <a:t> </a:t>
            </a:r>
            <a:r>
              <a:rPr lang="es-ES" dirty="0" err="1">
                <a:latin typeface="Calibri" panose="020F0502020204030204" pitchFamily="34" charset="0"/>
                <a:ea typeface="Times New Roman" panose="02020603050405020304" pitchFamily="18" charset="0"/>
                <a:cs typeface="Times New Roman" panose="02020603050405020304" pitchFamily="18" charset="0"/>
              </a:rPr>
              <a:t>Association</a:t>
            </a:r>
            <a:r>
              <a:rPr lang="es-ES" dirty="0">
                <a:latin typeface="Calibri" panose="020F0502020204030204" pitchFamily="34" charset="0"/>
                <a:ea typeface="Times New Roman" panose="02020603050405020304" pitchFamily="18" charset="0"/>
                <a:cs typeface="Times New Roman" panose="02020603050405020304" pitchFamily="18" charset="0"/>
              </a:rPr>
              <a:t>, en 2009, aconsejan que todas las personas que han padecido un IAM reciban terapia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antitrombótica</a:t>
            </a:r>
            <a:r>
              <a:rPr lang="es-ES" dirty="0">
                <a:latin typeface="Calibri" panose="020F0502020204030204" pitchFamily="34" charset="0"/>
                <a:ea typeface="Times New Roman" panose="02020603050405020304" pitchFamily="18" charset="0"/>
                <a:cs typeface="Times New Roman" panose="02020603050405020304" pitchFamily="18" charset="0"/>
              </a:rPr>
              <a:t> con aspirina y </a:t>
            </a:r>
            <a:r>
              <a:rPr lang="es-ES" dirty="0" err="1">
                <a:latin typeface="Calibri" panose="020F0502020204030204" pitchFamily="34" charset="0"/>
                <a:ea typeface="Times New Roman" panose="02020603050405020304" pitchFamily="18" charset="0"/>
                <a:cs typeface="Times New Roman" panose="02020603050405020304" pitchFamily="18" charset="0"/>
              </a:rPr>
              <a:t>clopidogrel</a:t>
            </a:r>
            <a:r>
              <a:rPr lang="es-ES" dirty="0">
                <a:latin typeface="Calibri" panose="020F0502020204030204" pitchFamily="34" charset="0"/>
                <a:ea typeface="Times New Roman" panose="02020603050405020304" pitchFamily="18" charset="0"/>
                <a:cs typeface="Times New Roman" panose="02020603050405020304" pitchFamily="18" charset="0"/>
              </a:rPr>
              <a:t> durante 12 meses, y un agente de los dos para continuar. Además, una proporción de pacientes requerirá luego terapia con anticoagulantes orales. Ciertos agentes (por ejemplo Ibuprofeno) pueden impedir los efectos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dirty="0">
                <a:latin typeface="Calibri" panose="020F0502020204030204" pitchFamily="34" charset="0"/>
                <a:ea typeface="Times New Roman" panose="02020603050405020304" pitchFamily="18" charset="0"/>
                <a:cs typeface="Times New Roman" panose="02020603050405020304" pitchFamily="18" charset="0"/>
              </a:rPr>
              <a:t> de la aspirina. Los </a:t>
            </a:r>
            <a:r>
              <a:rPr lang="es-ES" dirty="0" err="1">
                <a:latin typeface="Calibri" panose="020F0502020204030204" pitchFamily="34" charset="0"/>
                <a:ea typeface="Times New Roman" panose="02020603050405020304" pitchFamily="18" charset="0"/>
                <a:cs typeface="Times New Roman" panose="02020603050405020304" pitchFamily="18" charset="0"/>
              </a:rPr>
              <a:t>AINEs</a:t>
            </a:r>
            <a:r>
              <a:rPr lang="es-ES" dirty="0">
                <a:latin typeface="Calibri" panose="020F0502020204030204" pitchFamily="34" charset="0"/>
                <a:ea typeface="Times New Roman" panose="02020603050405020304" pitchFamily="18" charset="0"/>
                <a:cs typeface="Times New Roman" panose="02020603050405020304" pitchFamily="18" charset="0"/>
              </a:rPr>
              <a:t> pueden no sólo aumentar el riesgo de hemorragia, sino también el riesgo de sufrir eventos cardiovasculares. A pesar del amplio uso de </a:t>
            </a:r>
            <a:r>
              <a:rPr lang="es-ES" dirty="0" err="1">
                <a:latin typeface="Calibri" panose="020F0502020204030204" pitchFamily="34" charset="0"/>
                <a:ea typeface="Times New Roman" panose="02020603050405020304" pitchFamily="18" charset="0"/>
                <a:cs typeface="Times New Roman" panose="02020603050405020304" pitchFamily="18" charset="0"/>
              </a:rPr>
              <a:t>AINEs</a:t>
            </a:r>
            <a:r>
              <a:rPr lang="es-ES" dirty="0">
                <a:latin typeface="Calibri" panose="020F0502020204030204" pitchFamily="34" charset="0"/>
                <a:ea typeface="Times New Roman" panose="02020603050405020304" pitchFamily="18" charset="0"/>
                <a:cs typeface="Times New Roman" panose="02020603050405020304" pitchFamily="18" charset="0"/>
              </a:rPr>
              <a:t> en la población, no se ha evaluado la seguridad de la adición de un AINE a las diferentes combinaciones de medicaciones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antitrombóticas</a:t>
            </a:r>
            <a:r>
              <a:rPr lang="es-ES" dirty="0">
                <a:latin typeface="Calibri" panose="020F0502020204030204" pitchFamily="34" charset="0"/>
                <a:ea typeface="Times New Roman" panose="02020603050405020304" pitchFamily="18" charset="0"/>
                <a:cs typeface="Times New Roman" panose="02020603050405020304" pitchFamily="18" charset="0"/>
              </a:rPr>
              <a:t> después de IAM. Este estudio se ha diseñado y llevado a cabo para investigarlo.</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pic>
        <p:nvPicPr>
          <p:cNvPr id="4" name="Imagen 3"/>
          <p:cNvPicPr>
            <a:picLocks noChangeAspect="1"/>
          </p:cNvPicPr>
          <p:nvPr/>
        </p:nvPicPr>
        <p:blipFill>
          <a:blip r:embed="rId2"/>
          <a:stretch>
            <a:fillRect/>
          </a:stretch>
        </p:blipFill>
        <p:spPr>
          <a:xfrm>
            <a:off x="1056068" y="2062006"/>
            <a:ext cx="3289349" cy="4373510"/>
          </a:xfrm>
          <a:prstGeom prst="rect">
            <a:avLst/>
          </a:prstGeom>
        </p:spPr>
      </p:pic>
    </p:spTree>
    <p:extLst>
      <p:ext uri="{BB962C8B-B14F-4D97-AF65-F5344CB8AC3E}">
        <p14:creationId xmlns:p14="http://schemas.microsoft.com/office/powerpoint/2010/main" val="1708057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79302" y="807321"/>
            <a:ext cx="9144000" cy="5426053"/>
          </a:xfrm>
        </p:spPr>
        <p:txBody>
          <a:bodyPr>
            <a:normAutofit fontScale="77500" lnSpcReduction="20000"/>
          </a:bodyPr>
          <a:lstStyle/>
          <a:p>
            <a:pPr algn="just">
              <a:lnSpc>
                <a:spcPct val="120000"/>
              </a:lnSpc>
              <a:spcAft>
                <a:spcPts val="0"/>
              </a:spcAft>
            </a:pPr>
            <a:r>
              <a:rPr lang="es-ES" b="1" dirty="0">
                <a:solidFill>
                  <a:srgbClr val="0000FF"/>
                </a:solidFill>
                <a:latin typeface="Calibri" panose="020F0502020204030204" pitchFamily="34" charset="0"/>
                <a:ea typeface="Calibri" panose="020F0502020204030204" pitchFamily="34" charset="0"/>
                <a:cs typeface="Times New Roman" panose="02020603050405020304" pitchFamily="18" charset="0"/>
              </a:rPr>
              <a:t>4º ¿Se hicieron análisis de sensibilidad?:</a:t>
            </a:r>
            <a:r>
              <a:rPr lang="es-ES" dirty="0">
                <a:latin typeface="Calibri" panose="020F0502020204030204" pitchFamily="34" charset="0"/>
                <a:ea typeface="Calibri" panose="020F0502020204030204" pitchFamily="34" charset="0"/>
                <a:cs typeface="Times New Roman" panose="02020603050405020304" pitchFamily="18" charset="0"/>
              </a:rPr>
              <a:t> Para analizar la posible influencia de desequilibrios en los factores pronósticos en el inicio, los investigadores practicaron los siguientes análisis de sensibilidad. Al excluir a los pacientes que recibieron AINE antes de la inclusión (n = 4632), se mantuvo el riesgo de hemorragia. Se sabe que los inhibidores de la bomba de protones reducen el riesgo de hemorragia gastrointestinal. Utilizando el test de </a:t>
            </a:r>
            <a:r>
              <a:rPr lang="es-ES" dirty="0" err="1">
                <a:latin typeface="Calibri" panose="020F0502020204030204" pitchFamily="34" charset="0"/>
                <a:ea typeface="Calibri" panose="020F0502020204030204" pitchFamily="34" charset="0"/>
                <a:cs typeface="Times New Roman" panose="02020603050405020304" pitchFamily="18" charset="0"/>
              </a:rPr>
              <a:t>Wald</a:t>
            </a:r>
            <a:r>
              <a:rPr lang="es-ES" dirty="0">
                <a:latin typeface="Calibri" panose="020F0502020204030204" pitchFamily="34" charset="0"/>
                <a:ea typeface="Calibri" panose="020F0502020204030204" pitchFamily="34" charset="0"/>
                <a:cs typeface="Times New Roman" panose="02020603050405020304" pitchFamily="18" charset="0"/>
              </a:rPr>
              <a:t>, no se encontraron interacciones significativas entre cada uno de los regímenes de </a:t>
            </a:r>
            <a:r>
              <a:rPr lang="es-ES" dirty="0" err="1">
                <a:latin typeface="Calibri" panose="020F0502020204030204" pitchFamily="34" charset="0"/>
                <a:ea typeface="Calibri" panose="020F0502020204030204" pitchFamily="34" charset="0"/>
                <a:cs typeface="Times New Roman" panose="02020603050405020304" pitchFamily="18" charset="0"/>
              </a:rPr>
              <a:t>antitrombóticos</a:t>
            </a:r>
            <a:r>
              <a:rPr lang="es-ES" dirty="0">
                <a:latin typeface="Calibri" panose="020F0502020204030204" pitchFamily="34" charset="0"/>
                <a:ea typeface="Calibri" panose="020F0502020204030204" pitchFamily="34" charset="0"/>
                <a:cs typeface="Times New Roman" panose="02020603050405020304" pitchFamily="18" charset="0"/>
              </a:rPr>
              <a:t> + AINE con inhibidores de la bomba de protones. </a:t>
            </a:r>
          </a:p>
          <a:p>
            <a:pPr algn="just">
              <a:lnSpc>
                <a:spcPct val="120000"/>
              </a:lnSpc>
              <a:spcAft>
                <a:spcPts val="0"/>
              </a:spcAft>
            </a:pPr>
            <a:r>
              <a:rPr lang="es-ES" dirty="0">
                <a:latin typeface="Calibri" panose="020F0502020204030204" pitchFamily="34" charset="0"/>
                <a:ea typeface="Calibri" panose="020F0502020204030204" pitchFamily="34" charset="0"/>
                <a:cs typeface="Times New Roman" panose="02020603050405020304" pitchFamily="18" charset="0"/>
              </a:rPr>
              <a:t>          </a:t>
            </a:r>
            <a:r>
              <a:rPr lang="es-ES" dirty="0" err="1">
                <a:latin typeface="Calibri" panose="020F0502020204030204" pitchFamily="34" charset="0"/>
                <a:ea typeface="Calibri" panose="020F0502020204030204" pitchFamily="34" charset="0"/>
                <a:cs typeface="Times New Roman" panose="02020603050405020304" pitchFamily="18" charset="0"/>
              </a:rPr>
              <a:t>Dabigatrán</a:t>
            </a:r>
            <a:r>
              <a:rPr lang="es-ES" dirty="0">
                <a:latin typeface="Calibri" panose="020F0502020204030204" pitchFamily="34" charset="0"/>
                <a:ea typeface="Calibri" panose="020F0502020204030204" pitchFamily="34" charset="0"/>
                <a:cs typeface="Times New Roman" panose="02020603050405020304" pitchFamily="18" charset="0"/>
              </a:rPr>
              <a:t> salió al mercado en Dinamarca en agosto de 2011, por lo que se realizó un análisis de sensibilidad con el período de seguimiento que finaliza en diciembre 2010. Esos resultados fueron similares a los del análisis principal. </a:t>
            </a:r>
          </a:p>
          <a:p>
            <a:pPr algn="just">
              <a:lnSpc>
                <a:spcPct val="120000"/>
              </a:lnSpc>
              <a:spcAft>
                <a:spcPts val="0"/>
              </a:spcAft>
            </a:pPr>
            <a:r>
              <a:rPr lang="es-ES" dirty="0">
                <a:latin typeface="Calibri" panose="020F0502020204030204" pitchFamily="34" charset="0"/>
                <a:ea typeface="Calibri" panose="020F0502020204030204" pitchFamily="34" charset="0"/>
                <a:cs typeface="Times New Roman" panose="02020603050405020304" pitchFamily="18" charset="0"/>
              </a:rPr>
              <a:t>          Se realizó un análisis con exclusión de los pacientes con artritis reumatoide, que no cambiaron los resultados. </a:t>
            </a:r>
          </a:p>
          <a:p>
            <a:pPr algn="just">
              <a:lnSpc>
                <a:spcPct val="120000"/>
              </a:lnSpc>
              <a:spcAft>
                <a:spcPts val="0"/>
              </a:spcAft>
            </a:pPr>
            <a:r>
              <a:rPr lang="es-ES" dirty="0">
                <a:latin typeface="Calibri" panose="020F0502020204030204" pitchFamily="34" charset="0"/>
                <a:ea typeface="Calibri" panose="020F0502020204030204" pitchFamily="34" charset="0"/>
                <a:cs typeface="Times New Roman" panose="02020603050405020304" pitchFamily="18" charset="0"/>
              </a:rPr>
              <a:t>          Como el riesgo de hemorragia puede estar afectado por el desequilibrio que hubo en el comienzo en el porcentaje de pacientes con cáncer, insuficiencia renal aguda o crónica, y hemorragia previa, se realizó un análisis de sensibilidad excluyendo estos subgrupos de pacientes, sin cambiar los resultados.</a:t>
            </a:r>
          </a:p>
          <a:p>
            <a:endParaRPr lang="es-ES" dirty="0"/>
          </a:p>
        </p:txBody>
      </p:sp>
    </p:spTree>
    <p:extLst>
      <p:ext uri="{BB962C8B-B14F-4D97-AF65-F5344CB8AC3E}">
        <p14:creationId xmlns:p14="http://schemas.microsoft.com/office/powerpoint/2010/main" val="3277404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489397"/>
            <a:ext cx="9144000" cy="5486400"/>
          </a:xfrm>
        </p:spPr>
        <p:txBody>
          <a:bodyPr>
            <a:normAutofit fontScale="85000" lnSpcReduction="20000"/>
          </a:bodyPr>
          <a:lstStyle/>
          <a:p>
            <a:pPr algn="just">
              <a:lnSpc>
                <a:spcPct val="120000"/>
              </a:lnSpc>
              <a:spcAft>
                <a:spcPts val="0"/>
              </a:spcAft>
            </a:pPr>
            <a:r>
              <a:rPr lang="es-ES" sz="3200" b="1" i="1" dirty="0">
                <a:solidFill>
                  <a:srgbClr val="990099"/>
                </a:solidFill>
                <a:latin typeface="Calibri" panose="020F0502020204030204" pitchFamily="34" charset="0"/>
                <a:ea typeface="Times New Roman" panose="02020603050405020304" pitchFamily="18" charset="0"/>
                <a:cs typeface="Times New Roman" panose="02020603050405020304" pitchFamily="18" charset="0"/>
              </a:rPr>
              <a:t>CONFLICTOS DE INTERESES Y CALIDAD DE LA EVIDENCIA.</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1º Conflictos de intereses financieros y no financieros: </a:t>
            </a: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Salvo el investigador principal, que declaró haber recibido fondos de varios laboratorios farmacéuticos, los demás investigadores declararon no tener ningún conflicto de intereses relacionado con el estudio. El estudio fue financiado por el Consejo Danés para Investigación Independiente.</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2º Factores que pueden aumentar la calidad de un estudio de cohortes retrospectivo:</a:t>
            </a:r>
            <a:r>
              <a:rPr lang="es-ES" i="1" dirty="0">
                <a:solidFill>
                  <a:srgbClr val="000000"/>
                </a:solidFill>
                <a:latin typeface="Calibri" panose="020F0502020204030204" pitchFamily="34" charset="0"/>
                <a:ea typeface="Times New Roman" panose="02020603050405020304" pitchFamily="18" charset="0"/>
                <a:cs typeface="Eras Medium ITC" panose="020B0602030504020804" pitchFamily="34"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indent="449580" algn="just">
              <a:lnSpc>
                <a:spcPct val="120000"/>
              </a:lnSpc>
              <a:spcAft>
                <a:spcPts val="0"/>
              </a:spcAft>
            </a:pPr>
            <a:r>
              <a:rPr lang="es-ES" b="1" dirty="0">
                <a:latin typeface="Calibri" panose="020F0502020204030204" pitchFamily="34" charset="0"/>
                <a:ea typeface="Times New Roman" panose="02020603050405020304" pitchFamily="18" charset="0"/>
                <a:cs typeface="Times New Roman" panose="02020603050405020304" pitchFamily="18" charset="0"/>
              </a:rPr>
              <a:t>1.</a:t>
            </a:r>
            <a:r>
              <a:rPr lang="es-ES" dirty="0">
                <a:latin typeface="Calibri" panose="020F0502020204030204" pitchFamily="34" charset="0"/>
                <a:ea typeface="Times New Roman" panose="02020603050405020304" pitchFamily="18" charset="0"/>
                <a:cs typeface="Times New Roman" panose="02020603050405020304" pitchFamily="18" charset="0"/>
              </a:rPr>
              <a:t> </a:t>
            </a:r>
            <a:r>
              <a:rPr lang="es-ES" b="1" dirty="0">
                <a:latin typeface="Calibri" panose="020F0502020204030204" pitchFamily="34" charset="0"/>
                <a:ea typeface="Times New Roman" panose="02020603050405020304" pitchFamily="18" charset="0"/>
                <a:cs typeface="Times New Roman" panose="02020603050405020304" pitchFamily="18" charset="0"/>
              </a:rPr>
              <a:t>¿Magnitud grande del efecto</a:t>
            </a:r>
            <a:r>
              <a:rPr lang="es-ES" dirty="0">
                <a:latin typeface="Calibri" panose="020F0502020204030204" pitchFamily="34" charset="0"/>
                <a:ea typeface="Times New Roman" panose="02020603050405020304" pitchFamily="18" charset="0"/>
                <a:cs typeface="Times New Roman" panose="02020603050405020304" pitchFamily="18" charset="0"/>
              </a:rPr>
              <a:t>?: En la variable hemorrágica es grande la magnitud del efecto, tanto en la agrupación de todos los regímenes como en 3 de los 6 regímenes individuales. En la variable cardiovascular la magnitud del efecto es grande, tanto en la agrupación de todos los regímenes como en 4 de los 6 regímenes individuales.</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256726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433848" y="639897"/>
            <a:ext cx="9144000" cy="5773782"/>
          </a:xfrm>
        </p:spPr>
        <p:txBody>
          <a:bodyPr>
            <a:normAutofit fontScale="85000" lnSpcReduction="20000"/>
          </a:bodyPr>
          <a:lstStyle/>
          <a:p>
            <a:pPr indent="449580" algn="just">
              <a:lnSpc>
                <a:spcPct val="120000"/>
              </a:lnSpc>
              <a:spcAft>
                <a:spcPts val="0"/>
              </a:spcAft>
            </a:pPr>
            <a:r>
              <a:rPr lang="es-ES" b="1" dirty="0">
                <a:latin typeface="Calibri" panose="020F0502020204030204" pitchFamily="34" charset="0"/>
                <a:ea typeface="Times New Roman" panose="02020603050405020304" pitchFamily="18" charset="0"/>
                <a:cs typeface="Times New Roman" panose="02020603050405020304" pitchFamily="18" charset="0"/>
              </a:rPr>
              <a:t>2.</a:t>
            </a:r>
            <a:r>
              <a:rPr lang="es-ES" dirty="0">
                <a:latin typeface="Calibri" panose="020F0502020204030204" pitchFamily="34" charset="0"/>
                <a:ea typeface="Times New Roman" panose="02020603050405020304" pitchFamily="18" charset="0"/>
                <a:cs typeface="Times New Roman" panose="02020603050405020304" pitchFamily="18" charset="0"/>
              </a:rPr>
              <a:t> </a:t>
            </a:r>
            <a:r>
              <a:rPr lang="es-ES" b="1" dirty="0">
                <a:latin typeface="Calibri" panose="020F0502020204030204" pitchFamily="34" charset="0"/>
                <a:ea typeface="Times New Roman" panose="02020603050405020304" pitchFamily="18" charset="0"/>
                <a:cs typeface="Times New Roman" panose="02020603050405020304" pitchFamily="18" charset="0"/>
              </a:rPr>
              <a:t>¿Al eliminar (o ajustar) los factores de confusión que reducen el efecto, sigue manteniéndose la dirección de tal efecto?:</a:t>
            </a:r>
            <a:r>
              <a:rPr lang="es-ES" dirty="0">
                <a:latin typeface="Calibri" panose="020F0502020204030204" pitchFamily="34" charset="0"/>
                <a:ea typeface="Times New Roman" panose="02020603050405020304" pitchFamily="18" charset="0"/>
                <a:cs typeface="Times New Roman" panose="02020603050405020304" pitchFamily="18" charset="0"/>
              </a:rPr>
              <a:t> No podemos saber si se eliminan todos los factores de confusión, a pesar de los ajustes estadísticos por edad, sexo y comorbilidades, y de los análisis de sensibilidad practicados. Los autores citan entre las limitaciones la falta de información sobre importantes parámetros clínicos, incluyendo la presión arterial, índice de masa corporal, hábito de fumar, niveles de lípidos, y perfil de la coagulación. Por lo tanto, el efecto de factores de confusión no medidos no se puede excluir.</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indent="449580" algn="just">
              <a:lnSpc>
                <a:spcPct val="120000"/>
              </a:lnSpc>
              <a:spcAft>
                <a:spcPts val="0"/>
              </a:spcAft>
            </a:pPr>
            <a:r>
              <a:rPr lang="es-ES" b="1" dirty="0">
                <a:latin typeface="Calibri" panose="020F0502020204030204" pitchFamily="34" charset="0"/>
                <a:ea typeface="Times New Roman" panose="02020603050405020304" pitchFamily="18" charset="0"/>
                <a:cs typeface="Times New Roman" panose="02020603050405020304" pitchFamily="18" charset="0"/>
              </a:rPr>
              <a:t>3.</a:t>
            </a:r>
            <a:r>
              <a:rPr lang="es-ES" dirty="0">
                <a:latin typeface="Calibri" panose="020F0502020204030204" pitchFamily="34" charset="0"/>
                <a:ea typeface="Times New Roman" panose="02020603050405020304" pitchFamily="18" charset="0"/>
                <a:cs typeface="Times New Roman" panose="02020603050405020304" pitchFamily="18" charset="0"/>
              </a:rPr>
              <a:t> </a:t>
            </a:r>
            <a:r>
              <a:rPr lang="es-ES" b="1" dirty="0">
                <a:latin typeface="Calibri" panose="020F0502020204030204" pitchFamily="34" charset="0"/>
                <a:ea typeface="Times New Roman" panose="02020603050405020304" pitchFamily="18" charset="0"/>
                <a:cs typeface="Times New Roman" panose="02020603050405020304" pitchFamily="18" charset="0"/>
              </a:rPr>
              <a:t>¿Existencia de gradiente o efecto dosis-respuesta?:</a:t>
            </a:r>
            <a:r>
              <a:rPr lang="es-ES" dirty="0">
                <a:latin typeface="Calibri" panose="020F0502020204030204" pitchFamily="34" charset="0"/>
                <a:ea typeface="Times New Roman" panose="02020603050405020304" pitchFamily="18" charset="0"/>
                <a:cs typeface="Times New Roman" panose="02020603050405020304" pitchFamily="18" charset="0"/>
              </a:rPr>
              <a:t> Dentro de cada régimen de terapia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antitrombótica</a:t>
            </a:r>
            <a:r>
              <a:rPr lang="es-ES" dirty="0">
                <a:latin typeface="Calibri" panose="020F0502020204030204" pitchFamily="34" charset="0"/>
                <a:ea typeface="Times New Roman" panose="02020603050405020304" pitchFamily="18" charset="0"/>
                <a:cs typeface="Times New Roman" panose="02020603050405020304" pitchFamily="18" charset="0"/>
              </a:rPr>
              <a:t> hay un gradiente en el número de días hasta la incidencia del evento. Asimismo hay un gradiente en el porcentaje de eventos dentro de 5 de cada 6 regímenes en la variable hemorrágica y en la cardiovascular.</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sz="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Sistema GRADE: Calidad de la evidencia MODERADA-BAJA. Justificamos el aumento de la calidad por la magnitud grande del efecto y los gradientes dosis-respuesta. Este aumento no puede extenderse por la incertidumbre en saber si, a pesar de los ajustes estadísticos, se eliminan los factores de confusión que hay entre los grupos al inicio.</a:t>
            </a:r>
            <a:endParaRPr lang="es-ES" sz="2800" dirty="0">
              <a:solidFill>
                <a:srgbClr val="000000"/>
              </a:solidFill>
              <a:effectLst/>
              <a:latin typeface="Eras Medium ITC" panose="020B0602030504020804" pitchFamily="34" charset="0"/>
              <a:ea typeface="Times New Roman" panose="02020603050405020304" pitchFamily="18" charset="0"/>
              <a:cs typeface="Eras Medium ITC" panose="020B0602030504020804" pitchFamily="34" charset="0"/>
            </a:endParaRPr>
          </a:p>
        </p:txBody>
      </p:sp>
    </p:spTree>
    <p:extLst>
      <p:ext uri="{BB962C8B-B14F-4D97-AF65-F5344CB8AC3E}">
        <p14:creationId xmlns:p14="http://schemas.microsoft.com/office/powerpoint/2010/main" val="3810067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30817" y="974750"/>
            <a:ext cx="9144000" cy="3970740"/>
          </a:xfrm>
        </p:spPr>
        <p:txBody>
          <a:bodyPr>
            <a:normAutofit fontScale="85000" lnSpcReduction="10000"/>
          </a:bodyPr>
          <a:lstStyle/>
          <a:p>
            <a:pPr algn="just">
              <a:lnSpc>
                <a:spcPct val="120000"/>
              </a:lnSpc>
              <a:spcAft>
                <a:spcPts val="0"/>
              </a:spcAft>
            </a:pPr>
            <a:r>
              <a:rPr lang="es-ES" sz="2600" b="1" i="1" dirty="0">
                <a:solidFill>
                  <a:srgbClr val="990099"/>
                </a:solidFill>
                <a:latin typeface="Calibri" panose="020F0502020204030204" pitchFamily="34" charset="0"/>
                <a:ea typeface="Times New Roman" panose="02020603050405020304" pitchFamily="18" charset="0"/>
                <a:cs typeface="Times New Roman" panose="02020603050405020304" pitchFamily="18" charset="0"/>
              </a:rPr>
              <a:t>COMENTARIOS (DISCUSIÓN Y OPINIÓN DEL EVALUADOR).</a:t>
            </a:r>
            <a:endParaRPr lang="es-ES" sz="2600" dirty="0">
              <a:latin typeface="Arial" panose="020B0604020202020204" pitchFamily="34" charset="0"/>
              <a:ea typeface="Times New Roman" panose="02020603050405020304" pitchFamily="18" charset="0"/>
              <a:cs typeface="Times New Roman" panose="02020603050405020304" pitchFamily="18" charset="0"/>
            </a:endParaRPr>
          </a:p>
          <a:p>
            <a:pPr indent="449580" algn="just">
              <a:lnSpc>
                <a:spcPct val="120000"/>
              </a:lnSpc>
              <a:spcAft>
                <a:spcPts val="0"/>
              </a:spcAft>
            </a:pPr>
            <a:r>
              <a:rPr lang="es-ES" dirty="0">
                <a:latin typeface="Calibri" panose="020F0502020204030204" pitchFamily="34" charset="0"/>
                <a:ea typeface="Times New Roman" panose="02020603050405020304" pitchFamily="18" charset="0"/>
                <a:cs typeface="Times New Roman" panose="02020603050405020304" pitchFamily="18" charset="0"/>
              </a:rPr>
              <a:t>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indent="449580" algn="just">
              <a:lnSpc>
                <a:spcPct val="120000"/>
              </a:lnSpc>
              <a:spcAft>
                <a:spcPts val="0"/>
              </a:spcAft>
            </a:pPr>
            <a:r>
              <a:rPr lang="es-ES" dirty="0">
                <a:latin typeface="Calibri" panose="020F0502020204030204" pitchFamily="34" charset="0"/>
                <a:ea typeface="Times New Roman" panose="02020603050405020304" pitchFamily="18" charset="0"/>
                <a:cs typeface="Times New Roman" panose="02020603050405020304" pitchFamily="18" charset="0"/>
              </a:rPr>
              <a:t>Caben tres situaciones a estos pacientes: 1) puede evitarse la toma de un analgésico o antiinflamatorio; 2) no puede evitarse la toma de un analgésico o antiinflamatorio y éste puede ser otro más seguro que AINE; y 3) no puede evitarse la toma de un analgésico o antiinflamatorio y éste tiene que ser AINE. El presente estudio ayuda a la toma de decisiones en las tres situaciones, y muy especialmente en la primera.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pPr>
            <a:r>
              <a:rPr lang="es-ES" dirty="0">
                <a:latin typeface="Calibri" panose="020F0502020204030204" pitchFamily="34" charset="0"/>
                <a:ea typeface="Times New Roman" panose="02020603050405020304" pitchFamily="18" charset="0"/>
                <a:cs typeface="Times New Roman" panose="02020603050405020304" pitchFamily="18" charset="0"/>
              </a:rPr>
              <a:t>         Hasta que no se disponga de un estudio aleatorizado, este estudio retrospectivo, de calidad MODERADA-BAJA, constituye la mejor evidencia disponible. </a:t>
            </a:r>
            <a:endParaRPr lang="es-ES" dirty="0"/>
          </a:p>
        </p:txBody>
      </p:sp>
    </p:spTree>
    <p:extLst>
      <p:ext uri="{BB962C8B-B14F-4D97-AF65-F5344CB8AC3E}">
        <p14:creationId xmlns:p14="http://schemas.microsoft.com/office/powerpoint/2010/main" val="3881160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43696" y="639897"/>
            <a:ext cx="9144000" cy="4563168"/>
          </a:xfrm>
        </p:spPr>
        <p:txBody>
          <a:bodyPr>
            <a:normAutofit fontScale="77500" lnSpcReduction="20000"/>
          </a:bodyPr>
          <a:lstStyle/>
          <a:p>
            <a:pPr algn="just">
              <a:lnSpc>
                <a:spcPct val="120000"/>
              </a:lnSpc>
              <a:spcAft>
                <a:spcPts val="0"/>
              </a:spcAft>
            </a:pPr>
            <a:r>
              <a:rPr lang="es-ES" sz="3200" b="1" i="1" dirty="0">
                <a:solidFill>
                  <a:srgbClr val="990099"/>
                </a:solidFill>
                <a:latin typeface="Calibri" panose="020F0502020204030204" pitchFamily="34" charset="0"/>
                <a:ea typeface="Times New Roman" panose="02020603050405020304" pitchFamily="18" charset="0"/>
                <a:cs typeface="Times New Roman" panose="02020603050405020304" pitchFamily="18" charset="0"/>
              </a:rPr>
              <a:t>CONCLUSIONES Y RECOMENDACIONES.</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sz="1800" dirty="0">
                <a:latin typeface="Calibri" panose="020F0502020204030204" pitchFamily="34" charset="0"/>
                <a:ea typeface="Times New Roman" panose="02020603050405020304" pitchFamily="18" charset="0"/>
                <a:cs typeface="Times New Roman" panose="02020603050405020304" pitchFamily="18" charset="0"/>
              </a:rPr>
              <a:t>	</a:t>
            </a:r>
            <a:r>
              <a:rPr lang="es-ES" b="1" dirty="0">
                <a:latin typeface="Calibri" panose="020F0502020204030204" pitchFamily="34" charset="0"/>
                <a:ea typeface="Times New Roman" panose="02020603050405020304" pitchFamily="18" charset="0"/>
                <a:cs typeface="Times New Roman" panose="02020603050405020304" pitchFamily="18" charset="0"/>
              </a:rPr>
              <a:t>En pacientes de 67 años (DE 13,6) que han sido dados de alta con terapia </a:t>
            </a:r>
            <a:r>
              <a:rPr lang="es-ES" b="1" dirty="0" err="1">
                <a:latin typeface="Calibri" panose="020F0502020204030204" pitchFamily="34" charset="0"/>
                <a:ea typeface="Times New Roman" panose="02020603050405020304" pitchFamily="18" charset="0"/>
                <a:cs typeface="Times New Roman" panose="02020603050405020304" pitchFamily="18" charset="0"/>
              </a:rPr>
              <a:t>antitrombótica</a:t>
            </a:r>
            <a:r>
              <a:rPr lang="es-ES" b="1" dirty="0">
                <a:latin typeface="Calibri" panose="020F0502020204030204" pitchFamily="34" charset="0"/>
                <a:ea typeface="Times New Roman" panose="02020603050405020304" pitchFamily="18" charset="0"/>
                <a:cs typeface="Times New Roman" panose="02020603050405020304" pitchFamily="18" charset="0"/>
              </a:rPr>
              <a:t> tras un ingreso en el hospital por infarto agudo de miocardio, en los que puede evitarse la toma de un analgésico o antiinflamatorio,</a:t>
            </a:r>
            <a:r>
              <a:rPr lang="es-ES" dirty="0">
                <a:latin typeface="Calibri" panose="020F0502020204030204" pitchFamily="34" charset="0"/>
                <a:ea typeface="Times New Roman" panose="02020603050405020304" pitchFamily="18" charset="0"/>
                <a:cs typeface="Times New Roman" panose="02020603050405020304" pitchFamily="18" charset="0"/>
              </a:rPr>
              <a:t> según la calidad de la evidencia y la magnitud y precisión de los resultados de este estudio, hacemos una </a:t>
            </a:r>
            <a:r>
              <a:rPr lang="es-E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recomendación débil en contra </a:t>
            </a:r>
            <a:r>
              <a:rPr lang="es-ES" dirty="0">
                <a:latin typeface="Calibri" panose="020F0502020204030204" pitchFamily="34" charset="0"/>
                <a:ea typeface="Times New Roman" panose="02020603050405020304" pitchFamily="18" charset="0"/>
                <a:cs typeface="Times New Roman" panose="02020603050405020304" pitchFamily="18" charset="0"/>
              </a:rPr>
              <a:t>de añadir un AINE a la farmacoterapia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antitrombótica</a:t>
            </a:r>
            <a:r>
              <a:rPr lang="es-ES" dirty="0">
                <a:latin typeface="Calibri" panose="020F0502020204030204" pitchFamily="34" charset="0"/>
                <a:ea typeface="Times New Roman" panose="02020603050405020304" pitchFamily="18" charset="0"/>
                <a:cs typeface="Times New Roman" panose="02020603050405020304" pitchFamily="18" charset="0"/>
              </a:rPr>
              <a:t> con </a:t>
            </a:r>
            <a:r>
              <a:rPr lang="es-ES" dirty="0" err="1">
                <a:latin typeface="Calibri" panose="020F0502020204030204" pitchFamily="34" charset="0"/>
                <a:ea typeface="Times New Roman" panose="02020603050405020304" pitchFamily="18" charset="0"/>
                <a:cs typeface="Times New Roman" panose="02020603050405020304" pitchFamily="18" charset="0"/>
              </a:rPr>
              <a:t>clopidogrel</a:t>
            </a:r>
            <a:r>
              <a:rPr lang="es-ES" dirty="0">
                <a:latin typeface="Calibri" panose="020F0502020204030204" pitchFamily="34" charset="0"/>
                <a:ea typeface="Times New Roman" panose="02020603050405020304" pitchFamily="18" charset="0"/>
                <a:cs typeface="Times New Roman" panose="02020603050405020304" pitchFamily="18" charset="0"/>
              </a:rPr>
              <a:t> y/o aspirina y/o anticoagulantes orales.</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dirty="0">
                <a:latin typeface="Calibri" panose="020F0502020204030204" pitchFamily="34" charset="0"/>
                <a:ea typeface="Times New Roman" panose="02020603050405020304" pitchFamily="18" charset="0"/>
                <a:cs typeface="Times New Roman" panose="02020603050405020304" pitchFamily="18" charset="0"/>
              </a:rPr>
              <a:t>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sz="2200" dirty="0">
                <a:solidFill>
                  <a:srgbClr val="663300"/>
                </a:solidFill>
                <a:latin typeface="Calibri" panose="020F0502020204030204" pitchFamily="34" charset="0"/>
                <a:ea typeface="Times New Roman" panose="02020603050405020304" pitchFamily="18" charset="0"/>
                <a:cs typeface="Times New Roman" panose="02020603050405020304" pitchFamily="18" charset="0"/>
              </a:rPr>
              <a:t>Una recomendación débil en contra significa que los riesgos añadidos, inconvenientes y costes no son compensados por los beneficios (riesgos evitados). En esta situación una mayoría de pacientes informados no querrían que se les indicara o aplicara la intervención, pero el resto sí.</a:t>
            </a:r>
            <a:endParaRPr lang="es-ES" sz="22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8437093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92181" y="511108"/>
            <a:ext cx="9144000" cy="5310144"/>
          </a:xfrm>
        </p:spPr>
        <p:txBody>
          <a:bodyPr>
            <a:normAutofit fontScale="85000" lnSpcReduction="20000"/>
          </a:bodyPr>
          <a:lstStyle/>
          <a:p>
            <a:pPr algn="just">
              <a:lnSpc>
                <a:spcPct val="120000"/>
              </a:lnSpc>
              <a:spcAft>
                <a:spcPts val="0"/>
              </a:spcAft>
            </a:pPr>
            <a:r>
              <a:rPr lang="es-ES" sz="2300" u="sn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Justificación</a:t>
            </a:r>
            <a:r>
              <a:rPr lang="es-ES" sz="23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endParaRPr lang="es-ES" sz="23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A) RIESGOS EVITADOS Y RIESGOS AÑADIDOS:</a:t>
            </a:r>
            <a:r>
              <a:rPr lang="es-ES" dirty="0">
                <a:latin typeface="Calibri" panose="020F0502020204030204" pitchFamily="34" charset="0"/>
                <a:ea typeface="Times New Roman" panose="02020603050405020304" pitchFamily="18" charset="0"/>
                <a:cs typeface="Times New Roman" panose="02020603050405020304" pitchFamily="18" charset="0"/>
              </a:rPr>
              <a:t> Es muy significativo el aumento en el porcentaje de eventos hemorrágicos y cardiovasculares asociado a la adición de un AINE a los regímenes de terapia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antitrombótica</a:t>
            </a:r>
            <a:r>
              <a:rPr lang="es-ES" dirty="0">
                <a:latin typeface="Calibri" panose="020F0502020204030204" pitchFamily="34" charset="0"/>
                <a:ea typeface="Times New Roman" panose="02020603050405020304" pitchFamily="18" charset="0"/>
                <a:cs typeface="Times New Roman" panose="02020603050405020304" pitchFamily="18" charset="0"/>
              </a:rPr>
              <a:t> tras infarto. En todos los casos la adición de AINE se asocia con menos días hasta la incidencia de los eventos hemorrágicos y cardiovasculares.</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B) INCONVENIENTES:</a:t>
            </a:r>
            <a:r>
              <a:rPr lang="es-ES" dirty="0">
                <a:latin typeface="Calibri" panose="020F0502020204030204" pitchFamily="34" charset="0"/>
                <a:ea typeface="Times New Roman" panose="02020603050405020304" pitchFamily="18" charset="0"/>
                <a:cs typeface="Times New Roman" panose="02020603050405020304" pitchFamily="18" charset="0"/>
              </a:rPr>
              <a:t> Si el medicamento para el dolor o la inflamación puede evitarse, la no exposición a AINE es más ventajosa que la exposición en las visitas a la farmacia, a la consulta médica y a las pruebas diagnósticas, así como en la autoadministración y adherencia. Si el AINE va a sustituirse por otro tipo de analgésico más seguro, los inconvenientes son similares.</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C) COSTES:</a:t>
            </a:r>
            <a:r>
              <a:rPr lang="es-ES" dirty="0">
                <a:latin typeface="Calibri" panose="020F0502020204030204" pitchFamily="34" charset="0"/>
                <a:ea typeface="Times New Roman" panose="02020603050405020304" pitchFamily="18" charset="0"/>
                <a:cs typeface="Times New Roman" panose="02020603050405020304" pitchFamily="18" charset="0"/>
              </a:rPr>
              <a:t> La complejidad de un análisis de costes directos e indirectos excede de los medios y objetivos de este estudio, aunque no cabe duda de que, si el medicamento para el dolor puede evitarse, la adición de un AINE supone considerables costes directos e indirectos.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13597509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56575" y="833080"/>
            <a:ext cx="9144000" cy="3120734"/>
          </a:xfrm>
        </p:spPr>
        <p:txBody>
          <a:bodyPr>
            <a:normAutofit fontScale="92500"/>
          </a:bodyPr>
          <a:lstStyle/>
          <a:p>
            <a:pPr algn="just">
              <a:lnSpc>
                <a:spcPct val="120000"/>
              </a:lnSpc>
              <a:spcAft>
                <a:spcPts val="0"/>
              </a:spcAft>
            </a:pPr>
            <a:r>
              <a:rPr lang="es-ES" b="1" i="1" dirty="0">
                <a:solidFill>
                  <a:srgbClr val="990099"/>
                </a:solidFill>
                <a:latin typeface="Calibri" panose="020F0502020204030204" pitchFamily="34" charset="0"/>
                <a:ea typeface="Times New Roman" panose="02020603050405020304" pitchFamily="18" charset="0"/>
                <a:cs typeface="Times New Roman" panose="02020603050405020304" pitchFamily="18" charset="0"/>
              </a:rPr>
              <a:t>¿PUEDO APLICAR LOS RESULTADOS CON LAS PERSONAS QUE YO ATIENDO?</a:t>
            </a:r>
            <a:endParaRPr lang="es-ES"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dirty="0">
                <a:latin typeface="Calibri" panose="020F0502020204030204" pitchFamily="34" charset="0"/>
                <a:ea typeface="Times New Roman" panose="02020603050405020304" pitchFamily="18" charset="0"/>
                <a:cs typeface="Times New Roman" panose="02020603050405020304" pitchFamily="18" charset="0"/>
              </a:rPr>
              <a:t>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sz="22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1º ¿Fueron las personas del estudio similares a los que yo atiendo?:</a:t>
            </a:r>
            <a:r>
              <a:rPr lang="es-ES" sz="2200" dirty="0">
                <a:latin typeface="Calibri" panose="020F0502020204030204" pitchFamily="34" charset="0"/>
                <a:ea typeface="Times New Roman" panose="02020603050405020304" pitchFamily="18" charset="0"/>
                <a:cs typeface="Times New Roman" panose="02020603050405020304" pitchFamily="18" charset="0"/>
              </a:rPr>
              <a:t> Sí. </a:t>
            </a:r>
            <a:endParaRPr lang="es-ES" sz="22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sz="2200" dirty="0">
                <a:latin typeface="Calibri" panose="020F0502020204030204" pitchFamily="34" charset="0"/>
                <a:ea typeface="Times New Roman" panose="02020603050405020304" pitchFamily="18" charset="0"/>
                <a:cs typeface="Times New Roman" panose="02020603050405020304" pitchFamily="18" charset="0"/>
              </a:rPr>
              <a:t> </a:t>
            </a:r>
            <a:endParaRPr lang="es-ES" sz="22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sz="22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2º ¿Es la exposición similar a la que podrían experimentar las personas a las que yo atiendo?:  </a:t>
            </a:r>
            <a:r>
              <a:rPr lang="es-ES" sz="2200" dirty="0">
                <a:latin typeface="Calibri" panose="020F0502020204030204" pitchFamily="34" charset="0"/>
                <a:ea typeface="Times New Roman" panose="02020603050405020304" pitchFamily="18" charset="0"/>
                <a:cs typeface="Times New Roman" panose="02020603050405020304" pitchFamily="18" charset="0"/>
              </a:rPr>
              <a:t>Sí.</a:t>
            </a:r>
            <a:endParaRPr lang="es-ES" sz="22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9369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69454" y="1155053"/>
            <a:ext cx="9144000" cy="2502548"/>
          </a:xfrm>
        </p:spPr>
        <p:txBody>
          <a:bodyPr>
            <a:normAutofit fontScale="92500" lnSpcReduction="20000"/>
          </a:bodyPr>
          <a:lstStyle/>
          <a:p>
            <a:pPr algn="just">
              <a:lnSpc>
                <a:spcPct val="120000"/>
              </a:lnSpc>
              <a:spcAft>
                <a:spcPts val="0"/>
              </a:spcAft>
            </a:pPr>
            <a:r>
              <a:rPr lang="es-ES" sz="2800" b="1" i="1" dirty="0">
                <a:solidFill>
                  <a:srgbClr val="990099"/>
                </a:solidFill>
                <a:latin typeface="Calibri" panose="020F0502020204030204" pitchFamily="34" charset="0"/>
                <a:ea typeface="Times New Roman" panose="02020603050405020304" pitchFamily="18" charset="0"/>
                <a:cs typeface="Times New Roman" panose="02020603050405020304" pitchFamily="18" charset="0"/>
              </a:rPr>
              <a:t>LO PROYECTADO.</a:t>
            </a:r>
            <a:endParaRPr lang="es-ES" sz="2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sz="1800" dirty="0">
                <a:solidFill>
                  <a:srgbClr val="806000"/>
                </a:solidFill>
                <a:latin typeface="Calibri" panose="020F0502020204030204" pitchFamily="34" charset="0"/>
                <a:ea typeface="Times New Roman" panose="02020603050405020304" pitchFamily="18" charset="0"/>
                <a:cs typeface="Times New Roman" panose="02020603050405020304" pitchFamily="18" charset="0"/>
              </a:rPr>
              <a:t>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sz="22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A) OBJETIVO:</a:t>
            </a:r>
            <a:r>
              <a:rPr lang="es-ES" sz="2200" dirty="0">
                <a:latin typeface="Calibri" panose="020F0502020204030204" pitchFamily="34" charset="0"/>
                <a:ea typeface="Times New Roman" panose="02020603050405020304" pitchFamily="18" charset="0"/>
                <a:cs typeface="Times New Roman" panose="02020603050405020304" pitchFamily="18" charset="0"/>
              </a:rPr>
              <a:t> Investigar si, en pacientes con terapia </a:t>
            </a:r>
            <a:r>
              <a:rPr lang="es-ES" sz="2200" dirty="0" err="1">
                <a:latin typeface="Calibri" panose="020F0502020204030204" pitchFamily="34" charset="0"/>
                <a:ea typeface="Times New Roman" panose="02020603050405020304" pitchFamily="18" charset="0"/>
                <a:cs typeface="Times New Roman" panose="02020603050405020304" pitchFamily="18" charset="0"/>
              </a:rPr>
              <a:t>antitrombótica</a:t>
            </a:r>
            <a:r>
              <a:rPr lang="es-ES" sz="2200" dirty="0">
                <a:latin typeface="Calibri" panose="020F0502020204030204" pitchFamily="34" charset="0"/>
                <a:ea typeface="Times New Roman" panose="02020603050405020304" pitchFamily="18" charset="0"/>
                <a:cs typeface="Times New Roman" panose="02020603050405020304" pitchFamily="18" charset="0"/>
              </a:rPr>
              <a:t> tras un primer IAM, la adición de un AINE se asocia con un aumento de hemorragias y eventos cardiovasculares.</a:t>
            </a:r>
            <a:endParaRPr lang="es-ES" sz="2200" dirty="0">
              <a:latin typeface="Arial" panose="020B0604020202020204" pitchFamily="34" charset="0"/>
              <a:ea typeface="Times New Roman" panose="02020603050405020304" pitchFamily="18" charset="0"/>
              <a:cs typeface="Times New Roman" panose="02020603050405020304" pitchFamily="18" charset="0"/>
            </a:endParaRPr>
          </a:p>
          <a:p>
            <a:pPr indent="449580" algn="just">
              <a:lnSpc>
                <a:spcPct val="120000"/>
              </a:lnSpc>
              <a:spcAft>
                <a:spcPts val="0"/>
              </a:spcAft>
            </a:pPr>
            <a:r>
              <a:rPr lang="es-ES" sz="22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Seguimiento planificado:</a:t>
            </a:r>
            <a:r>
              <a:rPr lang="es-ES" sz="2200" dirty="0">
                <a:latin typeface="Calibri" panose="020F0502020204030204" pitchFamily="34" charset="0"/>
                <a:ea typeface="Times New Roman" panose="02020603050405020304" pitchFamily="18" charset="0"/>
                <a:cs typeface="Times New Roman" panose="02020603050405020304" pitchFamily="18" charset="0"/>
              </a:rPr>
              <a:t> No procede en este estudio.</a:t>
            </a:r>
            <a:endParaRPr lang="es-ES" sz="22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279584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79301" y="910353"/>
            <a:ext cx="9144000" cy="5155595"/>
          </a:xfrm>
        </p:spPr>
        <p:txBody>
          <a:bodyPr>
            <a:normAutofit fontScale="77500" lnSpcReduction="20000"/>
          </a:bodyPr>
          <a:lstStyle/>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B) TIPO DE ESTUDIO:</a:t>
            </a:r>
            <a:r>
              <a:rPr lang="es-ES" dirty="0">
                <a:latin typeface="Calibri" panose="020F0502020204030204" pitchFamily="34" charset="0"/>
                <a:ea typeface="Times New Roman" panose="02020603050405020304" pitchFamily="18" charset="0"/>
                <a:cs typeface="Times New Roman" panose="02020603050405020304" pitchFamily="18" charset="0"/>
              </a:rPr>
              <a:t> Estudio de cohortes retrospectivo. </a:t>
            </a:r>
            <a:r>
              <a:rPr lang="es-ES" dirty="0">
                <a:latin typeface="Calibri" panose="020F0502020204030204" pitchFamily="34" charset="0"/>
                <a:ea typeface="Calibri" panose="020F0502020204030204" pitchFamily="34" charset="0"/>
                <a:cs typeface="Tahoma" panose="020B0604030504040204" pitchFamily="34" charset="0"/>
              </a:rPr>
              <a:t>Para medir la diferencia de las densidades de eventos entre los grupos se utilizó el modelo de regresión logística de Cox (ajustando por edad, sexo y comorbilidades), con expresión de los resultados en </a:t>
            </a:r>
            <a:r>
              <a:rPr lang="es-ES" dirty="0" err="1">
                <a:latin typeface="Calibri" panose="020F0502020204030204" pitchFamily="34" charset="0"/>
                <a:ea typeface="Calibri" panose="020F0502020204030204" pitchFamily="34" charset="0"/>
                <a:cs typeface="Tahoma" panose="020B0604030504040204" pitchFamily="34" charset="0"/>
              </a:rPr>
              <a:t>Hazard</a:t>
            </a:r>
            <a:r>
              <a:rPr lang="es-ES" dirty="0">
                <a:latin typeface="Calibri" panose="020F0502020204030204" pitchFamily="34" charset="0"/>
                <a:ea typeface="Calibri" panose="020F0502020204030204" pitchFamily="34" charset="0"/>
                <a:cs typeface="Tahoma" panose="020B0604030504040204" pitchFamily="34" charset="0"/>
              </a:rPr>
              <a:t> Ratio, habiéndose establecido un nivel alfa 0,05 de significación estadística.</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indent="449580" algn="just">
              <a:lnSpc>
                <a:spcPct val="120000"/>
              </a:lnSpc>
              <a:spcAft>
                <a:spcPts val="0"/>
              </a:spcAft>
            </a:pP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Con el fin de evitar sesgos de atribución del efecto, se utilizó el período comprendido entre el día del alta hasta 30 días después, para permitir obtener las prescripciones y para reducir al mínimo las posibles complicaciones relacionadas con la hospitalización (es decir, sangrado y </a:t>
            </a:r>
            <a:r>
              <a:rPr lang="es-ES"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tromboembolismo</a:t>
            </a: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La cohorte se restringió a individuos vivos 30 días después del alta, reduciendo de este modo al mínimo el riesgo de un sesgo por tiempo inmortal.</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indent="449580" algn="just">
              <a:lnSpc>
                <a:spcPct val="120000"/>
              </a:lnSpc>
              <a:spcAft>
                <a:spcPts val="0"/>
              </a:spcAft>
            </a:pP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sz="2300" dirty="0">
                <a:solidFill>
                  <a:srgbClr val="663300"/>
                </a:solidFill>
                <a:latin typeface="Calibri" panose="020F0502020204030204" pitchFamily="34" charset="0"/>
                <a:ea typeface="Times New Roman" panose="02020603050405020304" pitchFamily="18" charset="0"/>
                <a:cs typeface="Eras Medium ITC" panose="020B0602030504020804" pitchFamily="34" charset="0"/>
              </a:rPr>
              <a:t>El </a:t>
            </a:r>
            <a:r>
              <a:rPr lang="es-ES" sz="2300" i="1" dirty="0">
                <a:solidFill>
                  <a:srgbClr val="663300"/>
                </a:solidFill>
                <a:latin typeface="Calibri" panose="020F0502020204030204" pitchFamily="34" charset="0"/>
                <a:ea typeface="Times New Roman" panose="02020603050405020304" pitchFamily="18" charset="0"/>
                <a:cs typeface="Eras Medium ITC" panose="020B0602030504020804" pitchFamily="34" charset="0"/>
              </a:rPr>
              <a:t>tiempo inmortal</a:t>
            </a:r>
            <a:r>
              <a:rPr lang="es-ES" sz="2300" dirty="0">
                <a:solidFill>
                  <a:srgbClr val="663300"/>
                </a:solidFill>
                <a:latin typeface="Calibri" panose="020F0502020204030204" pitchFamily="34" charset="0"/>
                <a:ea typeface="Times New Roman" panose="02020603050405020304" pitchFamily="18" charset="0"/>
                <a:cs typeface="Eras Medium ITC" panose="020B0602030504020804" pitchFamily="34" charset="0"/>
              </a:rPr>
              <a:t> es un período de seguimiento durante el cual no puede ocurrir una muerte o un evento atribuidos al factor de exposición que estamos estudiando. El período entre el ingreso en la cohorte y la primera prescripción del fármaco de interés estará necesariamente libre de acontecimientos, y de ahí la denominación "inmortal". El sesgo por tiempo inmortal sucede cuando la exposición durante este período se clasifica erróneamente y por consiguiente el efecto se sobreestima.</a:t>
            </a:r>
            <a:endParaRPr lang="es-ES" dirty="0"/>
          </a:p>
        </p:txBody>
      </p:sp>
    </p:spTree>
    <p:extLst>
      <p:ext uri="{BB962C8B-B14F-4D97-AF65-F5344CB8AC3E}">
        <p14:creationId xmlns:p14="http://schemas.microsoft.com/office/powerpoint/2010/main" val="3357193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060361" y="446714"/>
            <a:ext cx="9538952" cy="6005601"/>
          </a:xfrm>
        </p:spPr>
        <p:txBody>
          <a:bodyPr>
            <a:normAutofit fontScale="85000" lnSpcReduction="20000"/>
          </a:bodyPr>
          <a:lstStyle/>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C) POBLACIÓN ESTUDIADA Y CRITERIOS DE INCLUSIÓN Y EXCLUSIÓN.</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sz="8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a:t>
            </a: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1º Criterios de inclusión:</a:t>
            </a:r>
            <a:r>
              <a:rPr lang="es-ES" dirty="0">
                <a:latin typeface="Calibri" panose="020F0502020204030204" pitchFamily="34" charset="0"/>
                <a:ea typeface="Times New Roman" panose="02020603050405020304" pitchFamily="18" charset="0"/>
                <a:cs typeface="Times New Roman" panose="02020603050405020304" pitchFamily="18" charset="0"/>
              </a:rPr>
              <a:t> Todos los siguientes: 1) Hombre o mujer, mayor de 30 años, tras el alta hospitalaria por un primer IAM entre 2002 y 2011; 3) comienzo de tratamiento con aspirina, </a:t>
            </a:r>
            <a:r>
              <a:rPr lang="es-ES" dirty="0" err="1">
                <a:latin typeface="Calibri" panose="020F0502020204030204" pitchFamily="34" charset="0"/>
                <a:ea typeface="Times New Roman" panose="02020603050405020304" pitchFamily="18" charset="0"/>
                <a:cs typeface="Times New Roman" panose="02020603050405020304" pitchFamily="18" charset="0"/>
              </a:rPr>
              <a:t>clopidogrel</a:t>
            </a:r>
            <a:r>
              <a:rPr lang="es-ES" dirty="0">
                <a:latin typeface="Calibri" panose="020F0502020204030204" pitchFamily="34" charset="0"/>
                <a:ea typeface="Times New Roman" panose="02020603050405020304" pitchFamily="18" charset="0"/>
                <a:cs typeface="Times New Roman" panose="02020603050405020304" pitchFamily="18" charset="0"/>
              </a:rPr>
              <a:t>, anticoagulantes orales (antagonistas de la vitamina K o </a:t>
            </a:r>
            <a:r>
              <a:rPr lang="es-ES" dirty="0" err="1">
                <a:latin typeface="Calibri" panose="020F0502020204030204" pitchFamily="34" charset="0"/>
                <a:ea typeface="Times New Roman" panose="02020603050405020304" pitchFamily="18" charset="0"/>
                <a:cs typeface="Times New Roman" panose="02020603050405020304" pitchFamily="18" charset="0"/>
              </a:rPr>
              <a:t>dabigatrán</a:t>
            </a:r>
            <a:r>
              <a:rPr lang="es-ES" dirty="0">
                <a:latin typeface="Calibri" panose="020F0502020204030204" pitchFamily="34" charset="0"/>
                <a:ea typeface="Times New Roman" panose="02020603050405020304" pitchFamily="18" charset="0"/>
                <a:cs typeface="Times New Roman" panose="02020603050405020304" pitchFamily="18" charset="0"/>
              </a:rPr>
              <a:t> a partir de 2011), o cualquier combinación posible entre 2 </a:t>
            </a:r>
            <a:r>
              <a:rPr lang="es-ES" dirty="0" err="1">
                <a:latin typeface="Calibri" panose="020F0502020204030204" pitchFamily="34" charset="0"/>
                <a:ea typeface="Times New Roman" panose="02020603050405020304" pitchFamily="18" charset="0"/>
                <a:cs typeface="Times New Roman" panose="02020603050405020304" pitchFamily="18" charset="0"/>
              </a:rPr>
              <a:t>ó</a:t>
            </a:r>
            <a:r>
              <a:rPr lang="es-ES" dirty="0">
                <a:latin typeface="Calibri" panose="020F0502020204030204" pitchFamily="34" charset="0"/>
                <a:ea typeface="Times New Roman" panose="02020603050405020304" pitchFamily="18" charset="0"/>
                <a:cs typeface="Times New Roman" panose="02020603050405020304" pitchFamily="18" charset="0"/>
              </a:rPr>
              <a:t> 3 de éstos; 4) recibir o no terapia con inhibidores de la COX2 (</a:t>
            </a:r>
            <a:r>
              <a:rPr lang="es-ES" dirty="0" err="1">
                <a:latin typeface="Calibri" panose="020F0502020204030204" pitchFamily="34" charset="0"/>
                <a:ea typeface="Times New Roman" panose="02020603050405020304" pitchFamily="18" charset="0"/>
                <a:cs typeface="Times New Roman" panose="02020603050405020304" pitchFamily="18" charset="0"/>
              </a:rPr>
              <a:t>Rofecoxib</a:t>
            </a:r>
            <a:r>
              <a:rPr lang="es-ES" dirty="0">
                <a:latin typeface="Calibri" panose="020F0502020204030204" pitchFamily="34" charset="0"/>
                <a:ea typeface="Times New Roman" panose="02020603050405020304" pitchFamily="18" charset="0"/>
                <a:cs typeface="Times New Roman" panose="02020603050405020304" pitchFamily="18" charset="0"/>
              </a:rPr>
              <a:t> o </a:t>
            </a:r>
            <a:r>
              <a:rPr lang="es-ES" dirty="0" err="1">
                <a:latin typeface="Calibri" panose="020F0502020204030204" pitchFamily="34" charset="0"/>
                <a:ea typeface="Times New Roman" panose="02020603050405020304" pitchFamily="18" charset="0"/>
                <a:cs typeface="Times New Roman" panose="02020603050405020304" pitchFamily="18" charset="0"/>
              </a:rPr>
              <a:t>celecoxib</a:t>
            </a:r>
            <a:r>
              <a:rPr lang="es-ES" dirty="0">
                <a:latin typeface="Calibri" panose="020F0502020204030204" pitchFamily="34" charset="0"/>
                <a:ea typeface="Times New Roman" panose="02020603050405020304" pitchFamily="18" charset="0"/>
                <a:cs typeface="Times New Roman" panose="02020603050405020304" pitchFamily="18" charset="0"/>
              </a:rPr>
              <a:t>), </a:t>
            </a:r>
            <a:r>
              <a:rPr lang="es-ES" dirty="0" err="1">
                <a:latin typeface="Calibri" panose="020F0502020204030204" pitchFamily="34" charset="0"/>
                <a:ea typeface="Times New Roman" panose="02020603050405020304" pitchFamily="18" charset="0"/>
                <a:cs typeface="Times New Roman" panose="02020603050405020304" pitchFamily="18" charset="0"/>
              </a:rPr>
              <a:t>AINESs</a:t>
            </a:r>
            <a:r>
              <a:rPr lang="es-ES" dirty="0">
                <a:latin typeface="Calibri" panose="020F0502020204030204" pitchFamily="34" charset="0"/>
                <a:ea typeface="Times New Roman" panose="02020603050405020304" pitchFamily="18" charset="0"/>
                <a:cs typeface="Times New Roman" panose="02020603050405020304" pitchFamily="18" charset="0"/>
              </a:rPr>
              <a:t> (Ibuprofeno, </a:t>
            </a:r>
            <a:r>
              <a:rPr lang="es-ES" dirty="0" err="1">
                <a:latin typeface="Calibri" panose="020F0502020204030204" pitchFamily="34" charset="0"/>
                <a:ea typeface="Times New Roman" panose="02020603050405020304" pitchFamily="18" charset="0"/>
                <a:cs typeface="Times New Roman" panose="02020603050405020304" pitchFamily="18" charset="0"/>
              </a:rPr>
              <a:t>diclofenaco</a:t>
            </a:r>
            <a:r>
              <a:rPr lang="es-ES" dirty="0">
                <a:latin typeface="Calibri" panose="020F0502020204030204" pitchFamily="34" charset="0"/>
                <a:ea typeface="Times New Roman" panose="02020603050405020304" pitchFamily="18" charset="0"/>
                <a:cs typeface="Times New Roman" panose="02020603050405020304" pitchFamily="18" charset="0"/>
              </a:rPr>
              <a:t> o </a:t>
            </a:r>
            <a:r>
              <a:rPr lang="es-ES" dirty="0" err="1">
                <a:latin typeface="Calibri" panose="020F0502020204030204" pitchFamily="34" charset="0"/>
                <a:ea typeface="Times New Roman" panose="02020603050405020304" pitchFamily="18" charset="0"/>
                <a:cs typeface="Times New Roman" panose="02020603050405020304" pitchFamily="18" charset="0"/>
              </a:rPr>
              <a:t>naproxeno</a:t>
            </a:r>
            <a:r>
              <a:rPr lang="es-ES" dirty="0">
                <a:latin typeface="Calibri" panose="020F0502020204030204" pitchFamily="34" charset="0"/>
                <a:ea typeface="Times New Roman" panose="02020603050405020304" pitchFamily="18" charset="0"/>
                <a:cs typeface="Times New Roman" panose="02020603050405020304" pitchFamily="18" charset="0"/>
              </a:rPr>
              <a:t>) u otro AINE.</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2º Criterios de exclusión:</a:t>
            </a:r>
            <a:r>
              <a:rPr lang="es-ES" dirty="0">
                <a:latin typeface="Calibri" panose="020F0502020204030204" pitchFamily="34" charset="0"/>
                <a:ea typeface="Times New Roman" panose="02020603050405020304" pitchFamily="18" charset="0"/>
                <a:cs typeface="Times New Roman" panose="02020603050405020304" pitchFamily="18" charset="0"/>
              </a:rPr>
              <a:t> Haber recibido tratamiento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antitrombótico</a:t>
            </a:r>
            <a:r>
              <a:rPr lang="es-ES" dirty="0">
                <a:latin typeface="Calibri" panose="020F0502020204030204" pitchFamily="34" charset="0"/>
                <a:ea typeface="Times New Roman" panose="02020603050405020304" pitchFamily="18" charset="0"/>
                <a:cs typeface="Times New Roman" panose="02020603050405020304" pitchFamily="18" charset="0"/>
              </a:rPr>
              <a:t> previo al inicio del estudio.</a:t>
            </a:r>
            <a:endParaRPr lang="es-ES" sz="6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sz="600" dirty="0">
                <a:latin typeface="Calibri" panose="020F0502020204030204" pitchFamily="34" charset="0"/>
                <a:ea typeface="Times New Roman" panose="02020603050405020304" pitchFamily="18" charset="0"/>
                <a:cs typeface="Times New Roman" panose="02020603050405020304" pitchFamily="18" charset="0"/>
              </a:rPr>
              <a:t> </a:t>
            </a:r>
            <a:endParaRPr lang="es-ES" sz="6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D) VARIABLES DE MEDIDA.</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sz="8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a:t>
            </a: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1º Variable primaria:</a:t>
            </a:r>
            <a:r>
              <a:rPr lang="es-ES" dirty="0">
                <a:latin typeface="Calibri" panose="020F0502020204030204" pitchFamily="34" charset="0"/>
                <a:ea typeface="Times New Roman" panose="02020603050405020304" pitchFamily="18" charset="0"/>
                <a:cs typeface="Times New Roman" panose="02020603050405020304" pitchFamily="18" charset="0"/>
              </a:rPr>
              <a:t> </a:t>
            </a:r>
            <a:r>
              <a:rPr lang="es-ES" b="1" dirty="0">
                <a:latin typeface="Calibri" panose="020F0502020204030204" pitchFamily="34" charset="0"/>
                <a:ea typeface="Times New Roman" panose="02020603050405020304" pitchFamily="18" charset="0"/>
                <a:cs typeface="Times New Roman" panose="02020603050405020304" pitchFamily="18" charset="0"/>
              </a:rPr>
              <a:t>[Hemorragia mayor fatal y no fatal]</a:t>
            </a:r>
            <a:r>
              <a:rPr lang="es-ES" dirty="0">
                <a:latin typeface="Calibri" panose="020F0502020204030204" pitchFamily="34" charset="0"/>
                <a:ea typeface="Times New Roman" panose="02020603050405020304" pitchFamily="18" charset="0"/>
                <a:cs typeface="Times New Roman" panose="02020603050405020304" pitchFamily="18" charset="0"/>
              </a:rPr>
              <a:t>, que incluye hospitalización o muerte por hemorragia intracraneal, hemorragia gastrointestinal (úlcera hemorrágica, hematemesis, melena o inespecífica), hemorragia del tracto respiratorio, hemorragia del tracto urinario, y anemia por causa hemorrágica.</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2º Variable secundaria:</a:t>
            </a:r>
            <a:r>
              <a:rPr lang="es-ES" dirty="0">
                <a:latin typeface="Calibri" panose="020F0502020204030204" pitchFamily="34" charset="0"/>
                <a:ea typeface="Times New Roman" panose="02020603050405020304" pitchFamily="18" charset="0"/>
                <a:cs typeface="Times New Roman" panose="02020603050405020304" pitchFamily="18" charset="0"/>
              </a:rPr>
              <a:t> Combinada de </a:t>
            </a:r>
            <a:r>
              <a:rPr lang="es-ES" b="1" dirty="0">
                <a:latin typeface="Calibri" panose="020F0502020204030204" pitchFamily="34" charset="0"/>
                <a:ea typeface="Times New Roman" panose="02020603050405020304" pitchFamily="18" charset="0"/>
                <a:cs typeface="Times New Roman" panose="02020603050405020304" pitchFamily="18" charset="0"/>
              </a:rPr>
              <a:t>[Mortalidad cardiovascular, IAM, ACV, AIT </a:t>
            </a:r>
            <a:r>
              <a:rPr lang="es-ES" b="1" dirty="0" err="1">
                <a:latin typeface="Calibri" panose="020F0502020204030204" pitchFamily="34" charset="0"/>
                <a:ea typeface="Times New Roman" panose="02020603050405020304" pitchFamily="18" charset="0"/>
                <a:cs typeface="Times New Roman" panose="02020603050405020304" pitchFamily="18" charset="0"/>
              </a:rPr>
              <a:t>ó</a:t>
            </a:r>
            <a:r>
              <a:rPr lang="es-ES" b="1" dirty="0">
                <a:latin typeface="Calibri" panose="020F0502020204030204" pitchFamily="34" charset="0"/>
                <a:ea typeface="Times New Roman" panose="02020603050405020304" pitchFamily="18" charset="0"/>
                <a:cs typeface="Times New Roman" panose="02020603050405020304" pitchFamily="18" charset="0"/>
              </a:rPr>
              <a:t> </a:t>
            </a:r>
            <a:r>
              <a:rPr lang="es-ES" b="1" dirty="0" err="1">
                <a:latin typeface="Calibri" panose="020F0502020204030204" pitchFamily="34" charset="0"/>
                <a:ea typeface="Times New Roman" panose="02020603050405020304" pitchFamily="18" charset="0"/>
                <a:cs typeface="Times New Roman" panose="02020603050405020304" pitchFamily="18" charset="0"/>
              </a:rPr>
              <a:t>Tromboembolismo</a:t>
            </a:r>
            <a:r>
              <a:rPr lang="es-ES" b="1" dirty="0">
                <a:latin typeface="Calibri" panose="020F0502020204030204" pitchFamily="34" charset="0"/>
                <a:ea typeface="Times New Roman" panose="02020603050405020304" pitchFamily="18" charset="0"/>
                <a:cs typeface="Times New Roman" panose="02020603050405020304" pitchFamily="18" charset="0"/>
              </a:rPr>
              <a:t> arterial sistémico]</a:t>
            </a:r>
            <a:r>
              <a:rPr lang="es-ES" dirty="0">
                <a:latin typeface="Calibri" panose="020F0502020204030204" pitchFamily="34" charset="0"/>
                <a:ea typeface="Times New Roman" panose="02020603050405020304" pitchFamily="18" charset="0"/>
                <a:cs typeface="Times New Roman" panose="02020603050405020304" pitchFamily="18" charset="0"/>
              </a:rPr>
              <a:t>.</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353530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017013" y="601260"/>
            <a:ext cx="9749725" cy="5091202"/>
          </a:xfrm>
        </p:spPr>
        <p:txBody>
          <a:bodyPr>
            <a:normAutofit fontScale="85000" lnSpcReduction="20000"/>
          </a:bodyPr>
          <a:lstStyle/>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A) ASIGNACIÓN DE LOS SUJETOS A LOS GRUPOS.</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sz="8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1º Personas que fueron a los grupos de expuestos y de no expuestos: </a:t>
            </a:r>
            <a:r>
              <a:rPr lang="es-E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El factor de exposición es tomar algún AINE.</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spcAft>
                <a:spcPts val="0"/>
              </a:spcAft>
            </a:pPr>
            <a:r>
              <a:rPr lang="es-ES" dirty="0">
                <a:solidFill>
                  <a:srgbClr val="806000"/>
                </a:solidFill>
                <a:latin typeface="Calibri" panose="020F0502020204030204" pitchFamily="34" charset="0"/>
                <a:ea typeface="Times New Roman" panose="02020603050405020304" pitchFamily="18" charset="0"/>
                <a:cs typeface="Times New Roman" panose="02020603050405020304" pitchFamily="18"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spcAft>
                <a:spcPts val="0"/>
              </a:spcAft>
            </a:pPr>
            <a:r>
              <a:rPr lang="es-ES" dirty="0">
                <a:solidFill>
                  <a:srgbClr val="806000"/>
                </a:solidFill>
                <a:latin typeface="Calibri" panose="020F0502020204030204" pitchFamily="34" charset="0"/>
                <a:ea typeface="Times New Roman" panose="02020603050405020304" pitchFamily="18" charset="0"/>
                <a:cs typeface="Times New Roman" panose="02020603050405020304" pitchFamily="18" charset="0"/>
              </a:rPr>
              <a:t> </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spcAft>
                <a:spcPts val="0"/>
              </a:spcAft>
            </a:pPr>
            <a:r>
              <a:rPr lang="es-ES" b="1" dirty="0">
                <a:latin typeface="Calibri" panose="020F0502020204030204" pitchFamily="34" charset="0"/>
                <a:ea typeface="Times New Roman" panose="02020603050405020304" pitchFamily="18" charset="0"/>
                <a:cs typeface="Times New Roman" panose="02020603050405020304" pitchFamily="18" charset="0"/>
              </a:rPr>
              <a:t>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endPar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0"/>
              </a:spcAft>
            </a:pPr>
            <a:endPar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0"/>
              </a:spcAft>
            </a:pPr>
            <a:endPar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0"/>
              </a:spcAft>
            </a:pPr>
            <a:endPar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0"/>
              </a:spcAft>
            </a:pPr>
            <a:endPar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2º Breve resumen de las características y factores pronósticos en el inicio: </a:t>
            </a:r>
            <a:r>
              <a:rPr lang="es-ES" dirty="0">
                <a:latin typeface="Calibri" panose="020F0502020204030204" pitchFamily="34" charset="0"/>
                <a:ea typeface="Times New Roman" panose="02020603050405020304" pitchFamily="18" charset="0"/>
                <a:cs typeface="Times New Roman" panose="02020603050405020304" pitchFamily="18" charset="0"/>
              </a:rPr>
              <a:t>Para verlas con mayor nitidez, los mostramos al final en la</a:t>
            </a:r>
            <a:r>
              <a:rPr lang="es-ES" dirty="0">
                <a:solidFill>
                  <a:srgbClr val="993300"/>
                </a:solidFill>
                <a:latin typeface="Calibri" panose="020F0502020204030204" pitchFamily="34" charset="0"/>
                <a:ea typeface="Times New Roman" panose="02020603050405020304" pitchFamily="18" charset="0"/>
                <a:cs typeface="Times New Roman" panose="02020603050405020304" pitchFamily="18" charset="0"/>
              </a:rPr>
              <a:t> </a:t>
            </a:r>
            <a:r>
              <a:rPr lang="es-ES" b="1" dirty="0">
                <a:solidFill>
                  <a:srgbClr val="CC6600"/>
                </a:solidFill>
                <a:latin typeface="Calibri" panose="020F0502020204030204" pitchFamily="34" charset="0"/>
                <a:ea typeface="Times New Roman" panose="02020603050405020304" pitchFamily="18" charset="0"/>
                <a:cs typeface="Times New Roman" panose="02020603050405020304" pitchFamily="18" charset="0"/>
              </a:rPr>
              <a:t>tabla 1</a:t>
            </a:r>
            <a:r>
              <a:rPr lang="es-ES" dirty="0">
                <a:latin typeface="Calibri" panose="020F0502020204030204" pitchFamily="34" charset="0"/>
                <a:ea typeface="Times New Roman" panose="02020603050405020304" pitchFamily="18" charset="0"/>
                <a:cs typeface="Times New Roman" panose="02020603050405020304" pitchFamily="18" charset="0"/>
              </a:rPr>
              <a:t>.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pic>
        <p:nvPicPr>
          <p:cNvPr id="5" name="Imagen 4"/>
          <p:cNvPicPr>
            <a:picLocks noChangeAspect="1"/>
          </p:cNvPicPr>
          <p:nvPr/>
        </p:nvPicPr>
        <p:blipFill>
          <a:blip r:embed="rId2"/>
          <a:stretch>
            <a:fillRect/>
          </a:stretch>
        </p:blipFill>
        <p:spPr>
          <a:xfrm>
            <a:off x="1132923" y="2088938"/>
            <a:ext cx="9633815" cy="2115845"/>
          </a:xfrm>
          <a:prstGeom prst="rect">
            <a:avLst/>
          </a:prstGeom>
        </p:spPr>
      </p:pic>
    </p:spTree>
    <p:extLst>
      <p:ext uri="{BB962C8B-B14F-4D97-AF65-F5344CB8AC3E}">
        <p14:creationId xmlns:p14="http://schemas.microsoft.com/office/powerpoint/2010/main" val="1991528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Marcador de contenido 2"/>
          <p:cNvPicPr>
            <a:picLocks noGrp="1" noChangeAspect="1"/>
          </p:cNvPicPr>
          <p:nvPr>
            <p:ph idx="1"/>
          </p:nvPr>
        </p:nvPicPr>
        <p:blipFill>
          <a:blip r:embed="rId2"/>
          <a:stretch>
            <a:fillRect/>
          </a:stretch>
        </p:blipFill>
        <p:spPr>
          <a:xfrm>
            <a:off x="1501061" y="128789"/>
            <a:ext cx="8879311" cy="6585313"/>
          </a:xfrm>
          <a:prstGeom prst="rect">
            <a:avLst/>
          </a:prstGeom>
        </p:spPr>
      </p:pic>
    </p:spTree>
    <p:extLst>
      <p:ext uri="{BB962C8B-B14F-4D97-AF65-F5344CB8AC3E}">
        <p14:creationId xmlns:p14="http://schemas.microsoft.com/office/powerpoint/2010/main" val="2863264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79302" y="948989"/>
            <a:ext cx="9144000" cy="4369985"/>
          </a:xfrm>
        </p:spPr>
        <p:txBody>
          <a:bodyPr>
            <a:normAutofit fontScale="77500" lnSpcReduction="20000"/>
          </a:bodyPr>
          <a:lstStyle/>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3º ¿Resultaron similares en el inicio los dos grupos en sus características sociodemográficas y en los factores pronósticos, o se deben ajustar las diferencias mediante técnicas estadísticas?:</a:t>
            </a:r>
            <a:r>
              <a:rPr lang="es-ES" dirty="0">
                <a:latin typeface="Calibri" panose="020F0502020204030204" pitchFamily="34" charset="0"/>
                <a:ea typeface="Times New Roman" panose="02020603050405020304" pitchFamily="18" charset="0"/>
                <a:cs typeface="Times New Roman" panose="02020603050405020304" pitchFamily="18" charset="0"/>
              </a:rPr>
              <a:t> Se aprecian diferencias significativas en las características sociodemográficas y carga morbilidad entre los 6 regímenes de terapia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antitrombótica</a:t>
            </a:r>
            <a:r>
              <a:rPr lang="es-ES" dirty="0">
                <a:latin typeface="Calibri" panose="020F0502020204030204" pitchFamily="34" charset="0"/>
                <a:ea typeface="Times New Roman" panose="02020603050405020304" pitchFamily="18" charset="0"/>
                <a:cs typeface="Times New Roman" panose="02020603050405020304" pitchFamily="18" charset="0"/>
              </a:rPr>
              <a:t>, </a:t>
            </a:r>
            <a:r>
              <a:rPr lang="es-ES" dirty="0">
                <a:solidFill>
                  <a:srgbClr val="FF3399"/>
                </a:solidFill>
                <a:latin typeface="Calibri" panose="020F0502020204030204" pitchFamily="34" charset="0"/>
                <a:ea typeface="Times New Roman" panose="02020603050405020304" pitchFamily="18" charset="0"/>
                <a:cs typeface="Times New Roman" panose="02020603050405020304" pitchFamily="18" charset="0"/>
              </a:rPr>
              <a:t>pero sin poder comparar dentro de cada uno de ellos los expuestos frente a los no expuestos, porque los investigadores no los separan en la </a:t>
            </a:r>
            <a:r>
              <a:rPr lang="es-ES" b="1" dirty="0">
                <a:solidFill>
                  <a:srgbClr val="CC3300"/>
                </a:solidFill>
                <a:latin typeface="Calibri" panose="020F0502020204030204" pitchFamily="34" charset="0"/>
                <a:ea typeface="Times New Roman" panose="02020603050405020304" pitchFamily="18" charset="0"/>
                <a:cs typeface="Times New Roman" panose="02020603050405020304" pitchFamily="18" charset="0"/>
              </a:rPr>
              <a:t>tabla 1</a:t>
            </a:r>
            <a:r>
              <a:rPr lang="es-ES" dirty="0">
                <a:latin typeface="Calibri" panose="020F0502020204030204" pitchFamily="34" charset="0"/>
                <a:ea typeface="Times New Roman" panose="02020603050405020304" pitchFamily="18" charset="0"/>
                <a:cs typeface="Times New Roman" panose="02020603050405020304" pitchFamily="18" charset="0"/>
              </a:rPr>
              <a:t>. Puede observarse que, tras un primer infarto, los pacientes de los regímenes de “Anticoagulante oral” y “Anticoagulante oral + </a:t>
            </a:r>
            <a:r>
              <a:rPr lang="es-ES" dirty="0" err="1">
                <a:latin typeface="Calibri" panose="020F0502020204030204" pitchFamily="34" charset="0"/>
                <a:ea typeface="Times New Roman" panose="02020603050405020304" pitchFamily="18" charset="0"/>
                <a:cs typeface="Times New Roman" panose="02020603050405020304" pitchFamily="18" charset="0"/>
              </a:rPr>
              <a:t>antiplaquetario</a:t>
            </a:r>
            <a:r>
              <a:rPr lang="es-ES" dirty="0">
                <a:latin typeface="Calibri" panose="020F0502020204030204" pitchFamily="34" charset="0"/>
                <a:ea typeface="Times New Roman" panose="02020603050405020304" pitchFamily="18" charset="0"/>
                <a:cs typeface="Times New Roman" panose="02020603050405020304" pitchFamily="18" charset="0"/>
              </a:rPr>
              <a:t>” tienen más probabilidad de incidencia de los eventos hemorrágicos y cardiovasculares en virtud de su mayor comorbilidad.</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dirty="0">
                <a:latin typeface="Calibri" panose="020F0502020204030204" pitchFamily="34" charset="0"/>
                <a:ea typeface="Times New Roman" panose="02020603050405020304" pitchFamily="18" charset="0"/>
                <a:cs typeface="Times New Roman" panose="02020603050405020304" pitchFamily="18" charset="0"/>
              </a:rPr>
              <a:t>	Los investigadores utilizan los métodos estadísticos de ajustes por factores de confusión, ajustando el </a:t>
            </a:r>
            <a:r>
              <a:rPr lang="es-ES" dirty="0" err="1">
                <a:latin typeface="Calibri" panose="020F0502020204030204" pitchFamily="34" charset="0"/>
                <a:ea typeface="Times New Roman" panose="02020603050405020304" pitchFamily="18" charset="0"/>
                <a:cs typeface="Times New Roman" panose="02020603050405020304" pitchFamily="18" charset="0"/>
              </a:rPr>
              <a:t>Hazard</a:t>
            </a:r>
            <a:r>
              <a:rPr lang="es-ES" dirty="0">
                <a:latin typeface="Calibri" panose="020F0502020204030204" pitchFamily="34" charset="0"/>
                <a:ea typeface="Times New Roman" panose="02020603050405020304" pitchFamily="18" charset="0"/>
                <a:cs typeface="Times New Roman" panose="02020603050405020304" pitchFamily="18" charset="0"/>
              </a:rPr>
              <a:t> Ratio por edad, sexo y comorbilidades. No obstante, dentro de cada grupo de </a:t>
            </a:r>
            <a:r>
              <a:rPr lang="es-ES" dirty="0" err="1">
                <a:latin typeface="Calibri" panose="020F0502020204030204" pitchFamily="34" charset="0"/>
                <a:ea typeface="Times New Roman" panose="02020603050405020304" pitchFamily="18" charset="0"/>
                <a:cs typeface="Times New Roman" panose="02020603050405020304" pitchFamily="18" charset="0"/>
              </a:rPr>
              <a:t>antitrombóticos</a:t>
            </a:r>
            <a:r>
              <a:rPr lang="es-ES" dirty="0">
                <a:latin typeface="Calibri" panose="020F0502020204030204" pitchFamily="34" charset="0"/>
                <a:ea typeface="Times New Roman" panose="02020603050405020304" pitchFamily="18" charset="0"/>
                <a:cs typeface="Times New Roman" panose="02020603050405020304" pitchFamily="18" charset="0"/>
              </a:rPr>
              <a:t> no muestra las características demográficas y </a:t>
            </a:r>
            <a:r>
              <a:rPr lang="es-ES" dirty="0" err="1">
                <a:latin typeface="Calibri" panose="020F0502020204030204" pitchFamily="34" charset="0"/>
                <a:ea typeface="Times New Roman" panose="02020603050405020304" pitchFamily="18" charset="0"/>
                <a:cs typeface="Times New Roman" panose="02020603050405020304" pitchFamily="18" charset="0"/>
              </a:rPr>
              <a:t>pronósticas</a:t>
            </a:r>
            <a:r>
              <a:rPr lang="es-ES" dirty="0">
                <a:latin typeface="Calibri" panose="020F0502020204030204" pitchFamily="34" charset="0"/>
                <a:ea typeface="Times New Roman" panose="02020603050405020304" pitchFamily="18" charset="0"/>
                <a:cs typeface="Times New Roman" panose="02020603050405020304" pitchFamily="18" charset="0"/>
              </a:rPr>
              <a:t> de los expuestos y no expuestos a AINE, con lo que no sabemos si tenían peor pronóstico éstos que aquellos (por lo que podemos incurrir en un sesgo </a:t>
            </a:r>
            <a:r>
              <a:rPr lang="es-ES" dirty="0" err="1">
                <a:latin typeface="Calibri" panose="020F0502020204030204" pitchFamily="34" charset="0"/>
                <a:ea typeface="Times New Roman" panose="02020603050405020304" pitchFamily="18" charset="0"/>
                <a:cs typeface="Times New Roman" panose="02020603050405020304" pitchFamily="18" charset="0"/>
              </a:rPr>
              <a:t>protopático</a:t>
            </a:r>
            <a:r>
              <a:rPr lang="es-ES" dirty="0">
                <a:latin typeface="Calibri" panose="020F0502020204030204" pitchFamily="34" charset="0"/>
                <a:ea typeface="Times New Roman" panose="02020603050405020304" pitchFamily="18" charset="0"/>
                <a:cs typeface="Times New Roman" panose="02020603050405020304" pitchFamily="18" charset="0"/>
              </a:rPr>
              <a:t>).</a:t>
            </a:r>
            <a:endParaRPr lang="es-ES"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096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408090" y="639898"/>
            <a:ext cx="9144000" cy="5760904"/>
          </a:xfrm>
        </p:spPr>
        <p:txBody>
          <a:bodyPr>
            <a:normAutofit fontScale="85000" lnSpcReduction="20000"/>
          </a:bodyPr>
          <a:lstStyle/>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B) SEGUIMIENTO Y PÉRDIDAS.</a:t>
            </a:r>
            <a:endParaRPr lang="es-ES" sz="2800" dirty="0">
              <a:solidFill>
                <a:srgbClr val="000000"/>
              </a:solidFill>
              <a:latin typeface="Eras Medium ITC" panose="020B0602030504020804" pitchFamily="34" charset="0"/>
              <a:ea typeface="Times New Roman" panose="02020603050405020304" pitchFamily="18" charset="0"/>
              <a:cs typeface="Eras Medium ITC" panose="020B0602030504020804" pitchFamily="34" charset="0"/>
            </a:endParaRPr>
          </a:p>
          <a:p>
            <a:pPr algn="just">
              <a:lnSpc>
                <a:spcPct val="120000"/>
              </a:lnSpc>
              <a:spcAft>
                <a:spcPts val="0"/>
              </a:spcAft>
            </a:pPr>
            <a:r>
              <a:rPr lang="es-ES" sz="8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rPr>
              <a:t>1º ¿Cómo se midió la exposición en los grupos, y qué validez tiene la medición?:</a:t>
            </a:r>
            <a:r>
              <a:rPr lang="es-ES" dirty="0">
                <a:latin typeface="Calibri" panose="020F0502020204030204" pitchFamily="34" charset="0"/>
                <a:ea typeface="Times New Roman" panose="02020603050405020304" pitchFamily="18" charset="0"/>
                <a:cs typeface="Times New Roman" panose="02020603050405020304" pitchFamily="18" charset="0"/>
              </a:rPr>
              <a:t> Mediante la búsqueda de los datos que en Dinamarca tiene cada paciente en el </a:t>
            </a:r>
            <a:r>
              <a:rPr lang="es-ES" b="1" dirty="0">
                <a:latin typeface="Calibri" panose="020F0502020204030204" pitchFamily="34" charset="0"/>
                <a:ea typeface="Times New Roman" panose="02020603050405020304" pitchFamily="18" charset="0"/>
                <a:cs typeface="Times New Roman" panose="02020603050405020304" pitchFamily="18" charset="0"/>
              </a:rPr>
              <a:t>Registro Nacional de Prescripciones</a:t>
            </a:r>
            <a:r>
              <a:rPr lang="es-ES" dirty="0">
                <a:latin typeface="Calibri" panose="020F0502020204030204" pitchFamily="34" charset="0"/>
                <a:ea typeface="Times New Roman" panose="02020603050405020304" pitchFamily="18" charset="0"/>
                <a:cs typeface="Times New Roman" panose="02020603050405020304" pitchFamily="18" charset="0"/>
              </a:rPr>
              <a:t>, que contiene cada medicamento dispensado por las farmacias, con su fecha, cantidad, dosis y código de principio activo mediante el sistema ATC (</a:t>
            </a:r>
            <a:r>
              <a:rPr lang="es-ES" dirty="0" err="1">
                <a:latin typeface="Calibri" panose="020F0502020204030204" pitchFamily="34" charset="0"/>
                <a:ea typeface="Times New Roman" panose="02020603050405020304" pitchFamily="18" charset="0"/>
                <a:cs typeface="Times New Roman" panose="02020603050405020304" pitchFamily="18" charset="0"/>
              </a:rPr>
              <a:t>Anatomical</a:t>
            </a:r>
            <a:r>
              <a:rPr lang="es-ES" dirty="0">
                <a:latin typeface="Calibri" panose="020F0502020204030204" pitchFamily="34" charset="0"/>
                <a:ea typeface="Times New Roman" panose="02020603050405020304" pitchFamily="18" charset="0"/>
                <a:cs typeface="Times New Roman" panose="02020603050405020304" pitchFamily="18" charset="0"/>
              </a:rPr>
              <a:t> </a:t>
            </a:r>
            <a:r>
              <a:rPr lang="es-ES" dirty="0" err="1">
                <a:latin typeface="Calibri" panose="020F0502020204030204" pitchFamily="34" charset="0"/>
                <a:ea typeface="Times New Roman" panose="02020603050405020304" pitchFamily="18" charset="0"/>
                <a:cs typeface="Times New Roman" panose="02020603050405020304" pitchFamily="18" charset="0"/>
              </a:rPr>
              <a:t>Therapeutic</a:t>
            </a:r>
            <a:r>
              <a:rPr lang="es-ES" dirty="0">
                <a:latin typeface="Calibri" panose="020F0502020204030204" pitchFamily="34" charset="0"/>
                <a:ea typeface="Times New Roman" panose="02020603050405020304" pitchFamily="18" charset="0"/>
                <a:cs typeface="Times New Roman" panose="02020603050405020304" pitchFamily="18" charset="0"/>
              </a:rPr>
              <a:t> </a:t>
            </a:r>
            <a:r>
              <a:rPr lang="es-ES" dirty="0" err="1">
                <a:latin typeface="Calibri" panose="020F0502020204030204" pitchFamily="34" charset="0"/>
                <a:ea typeface="Times New Roman" panose="02020603050405020304" pitchFamily="18" charset="0"/>
                <a:cs typeface="Times New Roman" panose="02020603050405020304" pitchFamily="18" charset="0"/>
              </a:rPr>
              <a:t>Chemical</a:t>
            </a:r>
            <a:r>
              <a:rPr lang="es-ES" dirty="0">
                <a:latin typeface="Calibri" panose="020F0502020204030204" pitchFamily="34" charset="0"/>
                <a:ea typeface="Times New Roman" panose="02020603050405020304" pitchFamily="18" charset="0"/>
                <a:cs typeface="Times New Roman" panose="02020603050405020304" pitchFamily="18" charset="0"/>
              </a:rPr>
              <a:t>). Con cada principio activo y dosis diaria se crea un código de exposición dependiente de número de días de toma, lo que permite que se cuantifique en el paciente los días en cada grupo de exposición en el que se encuentre, pues puede haber hecho cambios entre grupos.</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0"/>
              </a:spcAft>
            </a:pPr>
            <a:r>
              <a:rPr lang="es-ES" dirty="0">
                <a:latin typeface="Calibri" panose="020F0502020204030204" pitchFamily="34" charset="0"/>
                <a:ea typeface="Times New Roman" panose="02020603050405020304" pitchFamily="18" charset="0"/>
                <a:cs typeface="Times New Roman" panose="02020603050405020304" pitchFamily="18" charset="0"/>
              </a:rPr>
              <a:t>	Las farmacias tienen una alta calidad de estos registros pues son necesarios para que les sean abonadas las prescripciones por la Administración Sanitaria. Sin embargo hay dos limitaciones: 1) Desde noviembre de 2001 el ibuprofeno 200 mg se puede dispensar sin prescripción, alcanzando a partir de ese año el 15-20% de todos los </a:t>
            </a:r>
            <a:r>
              <a:rPr lang="es-ES" dirty="0" err="1">
                <a:latin typeface="Calibri" panose="020F0502020204030204" pitchFamily="34" charset="0"/>
                <a:ea typeface="Times New Roman" panose="02020603050405020304" pitchFamily="18" charset="0"/>
                <a:cs typeface="Times New Roman" panose="02020603050405020304" pitchFamily="18" charset="0"/>
              </a:rPr>
              <a:t>AINEs</a:t>
            </a:r>
            <a:r>
              <a:rPr lang="es-ES" dirty="0">
                <a:latin typeface="Calibri" panose="020F0502020204030204" pitchFamily="34" charset="0"/>
                <a:ea typeface="Times New Roman" panose="02020603050405020304" pitchFamily="18" charset="0"/>
                <a:cs typeface="Times New Roman" panose="02020603050405020304" pitchFamily="18" charset="0"/>
              </a:rPr>
              <a:t> dispensados, aunque esto afecta poco a los pacientes crónicos por su habitual contacto con el médico prescriptor; y 2) Dispensado no significa inequívocamente que es tomado. Teniendo en cuenta las fortalezas y limitaciones, estimamos que la validez de estos datos como exposición real es MODERADA-BAJA.</a:t>
            </a:r>
            <a:endParaRPr lang="es-ES" sz="1800" dirty="0">
              <a:latin typeface="Arial" panose="020B0604020202020204" pitchFamily="34" charset="0"/>
              <a:ea typeface="Times New Roman" panose="02020603050405020304" pitchFamily="18"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01247567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3051</Words>
  <Application>Microsoft Office PowerPoint</Application>
  <PresentationFormat>Panorámica</PresentationFormat>
  <Paragraphs>88</Paragraphs>
  <Slides>26</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26</vt:i4>
      </vt:variant>
    </vt:vector>
  </HeadingPairs>
  <TitlesOfParts>
    <vt:vector size="33" baseType="lpstr">
      <vt:lpstr>Arial</vt:lpstr>
      <vt:lpstr>Calibri</vt:lpstr>
      <vt:lpstr>Calibri Light</vt:lpstr>
      <vt:lpstr>Eras Medium ITC</vt:lpstr>
      <vt:lpstr>Tahoma</vt:lpstr>
      <vt:lpstr>Times New Roman</vt:lpstr>
      <vt:lpstr>Tema de Office</vt:lpstr>
      <vt:lpstr>Evaluación GRADE del Estudio de Cohortes Retrospectivo: Hemorragia mayor y eventos cardiovasculares asociados al uso de AINE en pacientes con terapia antitrombótica tras haber recibido el alta hospitalaria por infarto de miocardio. </vt:lpstr>
      <vt:lpstr>Estudio retrospectivo: Hemorragia mayor y eventos cardiovasculares asociados al uso de AINE en pacientes con terapia antitrombótica tras haber recibido el alta hospitalaria por infarto de miocardio.   Schjerning Olsen AM, Gislason GH, McGettigan P, et al. Association of NSAID use with risk of bleeding and cardiovascular events in patients receiving antithrombotic therapy after myocardial infarction. JAMA. 2015 Feb 24;313(8):805-14.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Galo</dc:creator>
  <cp:lastModifiedBy>GALO AGUSTIN SANCHEZ ROBLES</cp:lastModifiedBy>
  <cp:revision>18</cp:revision>
  <dcterms:created xsi:type="dcterms:W3CDTF">2015-04-17T12:31:24Z</dcterms:created>
  <dcterms:modified xsi:type="dcterms:W3CDTF">2026-05-14T13:59:41Z</dcterms:modified>
</cp:coreProperties>
</file>