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382" r:id="rId3"/>
    <p:sldId id="405" r:id="rId4"/>
    <p:sldId id="414" r:id="rId5"/>
    <p:sldId id="395" r:id="rId6"/>
    <p:sldId id="394" r:id="rId7"/>
    <p:sldId id="385" r:id="rId8"/>
    <p:sldId id="381" r:id="rId9"/>
    <p:sldId id="363" r:id="rId10"/>
    <p:sldId id="408" r:id="rId11"/>
    <p:sldId id="396" r:id="rId12"/>
    <p:sldId id="384" r:id="rId13"/>
    <p:sldId id="406" r:id="rId14"/>
    <p:sldId id="410" r:id="rId15"/>
    <p:sldId id="383" r:id="rId16"/>
    <p:sldId id="387" r:id="rId17"/>
    <p:sldId id="386" r:id="rId18"/>
    <p:sldId id="369" r:id="rId19"/>
    <p:sldId id="397" r:id="rId20"/>
    <p:sldId id="411" r:id="rId21"/>
    <p:sldId id="347" r:id="rId22"/>
    <p:sldId id="370" r:id="rId23"/>
    <p:sldId id="390" r:id="rId24"/>
    <p:sldId id="412" r:id="rId25"/>
    <p:sldId id="389" r:id="rId26"/>
    <p:sldId id="371" r:id="rId27"/>
    <p:sldId id="372" r:id="rId28"/>
    <p:sldId id="399" r:id="rId29"/>
    <p:sldId id="400" r:id="rId30"/>
    <p:sldId id="348" r:id="rId31"/>
    <p:sldId id="373" r:id="rId32"/>
    <p:sldId id="391" r:id="rId33"/>
    <p:sldId id="388" r:id="rId34"/>
    <p:sldId id="398" r:id="rId35"/>
    <p:sldId id="392" r:id="rId36"/>
    <p:sldId id="407" r:id="rId37"/>
    <p:sldId id="354" r:id="rId38"/>
    <p:sldId id="374" r:id="rId39"/>
    <p:sldId id="401" r:id="rId40"/>
    <p:sldId id="375" r:id="rId41"/>
    <p:sldId id="376" r:id="rId42"/>
    <p:sldId id="377" r:id="rId43"/>
    <p:sldId id="378" r:id="rId44"/>
    <p:sldId id="366" r:id="rId45"/>
    <p:sldId id="379" r:id="rId46"/>
    <p:sldId id="402" r:id="rId47"/>
    <p:sldId id="368" r:id="rId48"/>
    <p:sldId id="380" r:id="rId4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100CAFD-6F0C-4406-AFA8-5FE6286DDA9E}">
          <p14:sldIdLst>
            <p14:sldId id="256"/>
            <p14:sldId id="382"/>
            <p14:sldId id="405"/>
            <p14:sldId id="414"/>
            <p14:sldId id="395"/>
            <p14:sldId id="394"/>
            <p14:sldId id="385"/>
            <p14:sldId id="381"/>
            <p14:sldId id="363"/>
            <p14:sldId id="408"/>
            <p14:sldId id="396"/>
            <p14:sldId id="384"/>
            <p14:sldId id="406"/>
            <p14:sldId id="410"/>
            <p14:sldId id="383"/>
            <p14:sldId id="387"/>
            <p14:sldId id="386"/>
            <p14:sldId id="369"/>
            <p14:sldId id="397"/>
            <p14:sldId id="411"/>
            <p14:sldId id="347"/>
            <p14:sldId id="370"/>
            <p14:sldId id="390"/>
            <p14:sldId id="412"/>
            <p14:sldId id="389"/>
            <p14:sldId id="371"/>
            <p14:sldId id="372"/>
            <p14:sldId id="399"/>
            <p14:sldId id="400"/>
            <p14:sldId id="348"/>
            <p14:sldId id="373"/>
            <p14:sldId id="391"/>
          </p14:sldIdLst>
        </p14:section>
        <p14:section name="Sección sin título" id="{FC28C4B1-24AB-46F1-A2CA-C30BD25093F7}">
          <p14:sldIdLst>
            <p14:sldId id="388"/>
            <p14:sldId id="398"/>
            <p14:sldId id="392"/>
            <p14:sldId id="407"/>
            <p14:sldId id="354"/>
            <p14:sldId id="374"/>
            <p14:sldId id="401"/>
            <p14:sldId id="375"/>
            <p14:sldId id="376"/>
            <p14:sldId id="377"/>
            <p14:sldId id="378"/>
            <p14:sldId id="366"/>
            <p14:sldId id="379"/>
            <p14:sldId id="402"/>
            <p14:sldId id="368"/>
            <p14:sldId id="3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9900"/>
    <a:srgbClr val="993300"/>
    <a:srgbClr val="008000"/>
    <a:srgbClr val="00CC00"/>
    <a:srgbClr val="FF6600"/>
    <a:srgbClr val="669900"/>
    <a:srgbClr val="8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68" d="100"/>
          <a:sy n="68" d="100"/>
        </p:scale>
        <p:origin x="6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532B486A-094D-4D57-948C-353F78C80F68}" type="datetimeFigureOut">
              <a:rPr lang="es-ES" smtClean="0"/>
              <a:t>13/05/2025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03307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B486A-094D-4D57-948C-353F78C80F68}" type="datetimeFigureOut">
              <a:rPr lang="es-ES" smtClean="0"/>
              <a:t>13/05/2025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233364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B486A-094D-4D57-948C-353F78C80F68}" type="datetimeFigureOut">
              <a:rPr lang="es-ES" smtClean="0"/>
              <a:t>13/05/2025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54812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532B486A-094D-4D57-948C-353F78C80F68}" type="datetimeFigureOut">
              <a:rPr lang="es-ES" smtClean="0"/>
              <a:t>13/05/2025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68827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32B486A-094D-4D57-948C-353F78C80F68}" type="datetimeFigureOut">
              <a:rPr lang="es-ES" smtClean="0"/>
              <a:t>13/05/2025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65513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532B486A-094D-4D57-948C-353F78C80F68}" type="datetimeFigureOut">
              <a:rPr lang="es-ES" smtClean="0"/>
              <a:t>13/05/2025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62885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532B486A-094D-4D57-948C-353F78C80F68}" type="datetimeFigureOut">
              <a:rPr lang="es-ES" smtClean="0"/>
              <a:t>13/05/2025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218642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532B486A-094D-4D57-948C-353F78C80F68}" type="datetimeFigureOut">
              <a:rPr lang="es-ES" smtClean="0"/>
              <a:t>13/05/2025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95852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32B486A-094D-4D57-948C-353F78C80F68}" type="datetimeFigureOut">
              <a:rPr lang="es-ES" smtClean="0"/>
              <a:t>13/05/2025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372303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2B486A-094D-4D57-948C-353F78C80F68}" type="datetimeFigureOut">
              <a:rPr lang="es-ES" smtClean="0"/>
              <a:t>13/05/2025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78878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32B486A-094D-4D57-948C-353F78C80F68}" type="datetimeFigureOut">
              <a:rPr lang="es-ES" smtClean="0"/>
              <a:t>13/05/2025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A05AA0A-6A21-44C7-BE26-6C79A6836C73}" type="slidenum">
              <a:rPr lang="es-ES" smtClean="0"/>
              <a:t>‹Nº›</a:t>
            </a:fld>
            <a:endParaRPr lang="es-ES"/>
          </a:p>
        </p:txBody>
      </p:sp>
    </p:spTree>
    <p:extLst>
      <p:ext uri="{BB962C8B-B14F-4D97-AF65-F5344CB8AC3E}">
        <p14:creationId xmlns:p14="http://schemas.microsoft.com/office/powerpoint/2010/main" val="129510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B486A-094D-4D57-948C-353F78C80F68}" type="datetimeFigureOut">
              <a:rPr lang="es-ES" smtClean="0"/>
              <a:t>13/05/2025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5AA0A-6A21-44C7-BE26-6C79A6836C73}" type="slidenum">
              <a:rPr lang="es-ES" smtClean="0"/>
              <a:t>‹Nº›</a:t>
            </a:fld>
            <a:endParaRPr lang="es-ES"/>
          </a:p>
        </p:txBody>
      </p:sp>
    </p:spTree>
    <p:extLst>
      <p:ext uri="{BB962C8B-B14F-4D97-AF65-F5344CB8AC3E}">
        <p14:creationId xmlns:p14="http://schemas.microsoft.com/office/powerpoint/2010/main" val="152860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078933"/>
            <a:ext cx="9144000" cy="2387600"/>
          </a:xfrm>
        </p:spPr>
        <p:txBody>
          <a:bodyPr>
            <a:normAutofit/>
          </a:bodyPr>
          <a:lstStyle/>
          <a:p>
            <a:pPr algn="l">
              <a:lnSpc>
                <a:spcPct val="100000"/>
              </a:lnSpc>
            </a:pPr>
            <a:r>
              <a:rPr lang="es-ES" sz="3600" dirty="0">
                <a:solidFill>
                  <a:srgbClr val="990099"/>
                </a:solidFill>
                <a:latin typeface="+mn-lt"/>
              </a:rPr>
              <a:t>Ejercicio práctico para elaborar un Resumen de la Evaluación GRADE de un ECA: </a:t>
            </a:r>
            <a:r>
              <a:rPr lang="es-ES" sz="3600" dirty="0">
                <a:solidFill>
                  <a:srgbClr val="0000FF"/>
                </a:solidFill>
                <a:latin typeface="+mn-lt"/>
              </a:rPr>
              <a:t>el ejemplo del </a:t>
            </a:r>
            <a:r>
              <a:rPr lang="es-ES" sz="3600" dirty="0" err="1">
                <a:solidFill>
                  <a:srgbClr val="0000FF"/>
                </a:solidFill>
                <a:latin typeface="+mn-lt"/>
              </a:rPr>
              <a:t>PROactive</a:t>
            </a:r>
            <a:br>
              <a:rPr lang="es-ES" sz="400" dirty="0">
                <a:solidFill>
                  <a:srgbClr val="0000FF"/>
                </a:solidFill>
                <a:latin typeface="+mn-lt"/>
              </a:rPr>
            </a:br>
            <a:br>
              <a:rPr lang="es-ES" sz="400" dirty="0">
                <a:solidFill>
                  <a:srgbClr val="990099"/>
                </a:solidFill>
                <a:latin typeface="+mn-lt"/>
              </a:rPr>
            </a:br>
            <a:br>
              <a:rPr lang="es-ES" sz="800" dirty="0">
                <a:solidFill>
                  <a:srgbClr val="000000"/>
                </a:solidFill>
                <a:latin typeface="+mn-lt"/>
              </a:rPr>
            </a:br>
            <a:endParaRPr lang="es-ES" sz="2500" dirty="0">
              <a:solidFill>
                <a:srgbClr val="0000FF"/>
              </a:solidFill>
              <a:latin typeface="+mn-lt"/>
            </a:endParaRPr>
          </a:p>
        </p:txBody>
      </p:sp>
      <p:sp>
        <p:nvSpPr>
          <p:cNvPr id="3" name="Subtítulo 2"/>
          <p:cNvSpPr>
            <a:spLocks noGrp="1"/>
          </p:cNvSpPr>
          <p:nvPr>
            <p:ph type="subTitle" idx="1"/>
          </p:nvPr>
        </p:nvSpPr>
        <p:spPr>
          <a:xfrm>
            <a:off x="1524000" y="3466533"/>
            <a:ext cx="9144000" cy="1655762"/>
          </a:xfrm>
        </p:spPr>
        <p:txBody>
          <a:bodyPr>
            <a:noAutofit/>
          </a:bodyPr>
          <a:lstStyle/>
          <a:p>
            <a:pPr algn="l"/>
            <a:r>
              <a:rPr lang="es-ES" sz="1600" b="1" dirty="0">
                <a:solidFill>
                  <a:srgbClr val="000000"/>
                </a:solidFill>
                <a:latin typeface="Calibri Light" panose="020F0302020204030204"/>
                <a:ea typeface="+mj-ea"/>
                <a:cs typeface="+mj-cs"/>
              </a:rPr>
              <a:t>Autores:</a:t>
            </a:r>
            <a:r>
              <a:rPr lang="es-ES" sz="1600" dirty="0">
                <a:solidFill>
                  <a:srgbClr val="000000"/>
                </a:solidFill>
                <a:latin typeface="Calibri Light" panose="020F0302020204030204"/>
                <a:ea typeface="+mj-ea"/>
                <a:cs typeface="+mj-cs"/>
              </a:rPr>
              <a:t> Grupo evalmed</a:t>
            </a:r>
          </a:p>
          <a:p>
            <a:pPr algn="l"/>
            <a:r>
              <a:rPr lang="es-ES" sz="1600" b="1" dirty="0">
                <a:solidFill>
                  <a:srgbClr val="000000"/>
                </a:solidFill>
                <a:latin typeface="Calibri Light" panose="020F0302020204030204"/>
                <a:ea typeface="+mj-ea"/>
                <a:cs typeface="+mj-cs"/>
              </a:rPr>
              <a:t>Coordinación y Edición: </a:t>
            </a:r>
            <a:r>
              <a:rPr lang="es-ES" sz="1600" dirty="0">
                <a:solidFill>
                  <a:srgbClr val="000000"/>
                </a:solidFill>
                <a:latin typeface="Calibri Light" panose="020F0302020204030204"/>
                <a:ea typeface="+mj-ea"/>
                <a:cs typeface="+mj-cs"/>
              </a:rPr>
              <a:t>Oficina de Evaluación de Medicamentos del SES</a:t>
            </a:r>
          </a:p>
        </p:txBody>
      </p:sp>
      <p:pic>
        <p:nvPicPr>
          <p:cNvPr id="6" name="Imagen 5"/>
          <p:cNvPicPr>
            <a:picLocks noChangeAspect="1"/>
          </p:cNvPicPr>
          <p:nvPr/>
        </p:nvPicPr>
        <p:blipFill>
          <a:blip r:embed="rId2"/>
          <a:stretch>
            <a:fillRect/>
          </a:stretch>
        </p:blipFill>
        <p:spPr>
          <a:xfrm>
            <a:off x="653142" y="4294414"/>
            <a:ext cx="3840482" cy="2160271"/>
          </a:xfrm>
          <a:prstGeom prst="rect">
            <a:avLst/>
          </a:prstGeom>
        </p:spPr>
      </p:pic>
    </p:spTree>
    <p:extLst>
      <p:ext uri="{BB962C8B-B14F-4D97-AF65-F5344CB8AC3E}">
        <p14:creationId xmlns:p14="http://schemas.microsoft.com/office/powerpoint/2010/main" val="76848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1071154" y="935982"/>
            <a:ext cx="10280469" cy="2943687"/>
          </a:xfrm>
        </p:spPr>
        <p:txBody>
          <a:bodyPr>
            <a:normAutofit/>
          </a:bodyPr>
          <a:lstStyle/>
          <a:p>
            <a:pPr algn="just">
              <a:lnSpc>
                <a:spcPct val="10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Los autores estimaron los resultados en “tiempo hasta el evento” y calcularon los HR asumiendo el modelo de riesgos proporcionales de </a:t>
            </a:r>
            <a:r>
              <a:rPr lang="es-ES" sz="2000" dirty="0" err="1">
                <a:latin typeface="Calibri" panose="020F0502020204030204" pitchFamily="34" charset="0"/>
                <a:ea typeface="Times New Roman" panose="02020603050405020304" pitchFamily="18" charset="0"/>
                <a:cs typeface="Times New Roman" panose="02020603050405020304" pitchFamily="18" charset="0"/>
              </a:rPr>
              <a:t>Grambsch</a:t>
            </a:r>
            <a:r>
              <a:rPr lang="es-ES" sz="2000" dirty="0">
                <a:latin typeface="Calibri" panose="020F0502020204030204" pitchFamily="34" charset="0"/>
                <a:ea typeface="Times New Roman" panose="02020603050405020304" pitchFamily="18" charset="0"/>
                <a:cs typeface="Times New Roman" panose="02020603050405020304" pitchFamily="18" charset="0"/>
              </a:rPr>
              <a:t> y </a:t>
            </a:r>
            <a:r>
              <a:rPr lang="es-ES" sz="2000" dirty="0" err="1">
                <a:latin typeface="Calibri" panose="020F0502020204030204" pitchFamily="34" charset="0"/>
                <a:ea typeface="Times New Roman" panose="02020603050405020304" pitchFamily="18" charset="0"/>
                <a:cs typeface="Times New Roman" panose="02020603050405020304" pitchFamily="18" charset="0"/>
              </a:rPr>
              <a:t>Therneau</a:t>
            </a:r>
            <a:r>
              <a:rPr lang="es-ES" sz="2000" dirty="0">
                <a:latin typeface="Calibri" panose="020F0502020204030204" pitchFamily="34" charset="0"/>
                <a:ea typeface="Times New Roman" panose="02020603050405020304" pitchFamily="18" charset="0"/>
                <a:cs typeface="Times New Roman" panose="02020603050405020304" pitchFamily="18" charset="0"/>
              </a:rPr>
              <a:t> (no es, por tanto, el modelo de regresión logística de Cox).</a:t>
            </a:r>
          </a:p>
          <a:p>
            <a:pPr algn="just">
              <a:lnSpc>
                <a:spcPct val="100000"/>
              </a:lnSpc>
              <a:spcAft>
                <a:spcPts val="0"/>
              </a:spcAft>
            </a:pPr>
            <a:endParaRPr lang="es-ES" sz="2000" dirty="0">
              <a:latin typeface="Calibri" panose="020F0502020204030204" pitchFamily="34"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cs typeface="Times New Roman" panose="02020603050405020304" pitchFamily="18" charset="0"/>
              </a:rPr>
              <a:t>NOTA: </a:t>
            </a:r>
            <a:r>
              <a:rPr lang="es-ES" sz="2000" dirty="0">
                <a:latin typeface="Calibri" panose="020F0502020204030204" pitchFamily="34" charset="0"/>
                <a:cs typeface="Times New Roman" panose="02020603050405020304" pitchFamily="18" charset="0"/>
              </a:rPr>
              <a:t>Nosotros calculamos y obtenemos los NNT tanto desde las incidencias acumuladas crudas, como desde los HR que proporcionan los autores. Y cuando sendos NNT son similares en la práctica, los informamos sólo de una manera, eligiendo de ambas la que resulte más informativa para el lector.</a:t>
            </a:r>
            <a:endParaRPr lang="es-ES" sz="2000" dirty="0"/>
          </a:p>
        </p:txBody>
      </p:sp>
    </p:spTree>
    <p:extLst>
      <p:ext uri="{BB962C8B-B14F-4D97-AF65-F5344CB8AC3E}">
        <p14:creationId xmlns:p14="http://schemas.microsoft.com/office/powerpoint/2010/main" val="342868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1737360" y="736729"/>
            <a:ext cx="8595359" cy="3448118"/>
          </a:xfrm>
        </p:spPr>
        <p:txBody>
          <a:bodyPr>
            <a:normAutofit/>
          </a:bodyPr>
          <a:lstStyle/>
          <a:p>
            <a:pPr algn="just">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Abramos un paréntesis para hablar de:</a:t>
            </a:r>
          </a:p>
          <a:p>
            <a:pPr algn="just">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1º </a:t>
            </a:r>
            <a:r>
              <a:rPr lang="es-ES" dirty="0">
                <a:solidFill>
                  <a:srgbClr val="008000"/>
                </a:solidFill>
                <a:latin typeface="Calibri" panose="020F0502020204030204" pitchFamily="34" charset="0"/>
                <a:ea typeface="Calibri" panose="020F0502020204030204" pitchFamily="34" charset="0"/>
                <a:cs typeface="Times New Roman" panose="02020603050405020304" pitchFamily="18" charset="0"/>
              </a:rPr>
              <a:t>Por qué se hace una aleatorización…</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4800" dirty="0">
                <a:latin typeface="Calibri" panose="020F0502020204030204" pitchFamily="34" charset="0"/>
                <a:ea typeface="Calibri" panose="020F0502020204030204" pitchFamily="34" charset="0"/>
                <a:cs typeface="Times New Roman" panose="02020603050405020304" pitchFamily="18" charset="0"/>
              </a:rPr>
              <a:t>(…</a:t>
            </a:r>
          </a:p>
          <a:p>
            <a:pPr algn="l"/>
            <a:endParaRPr lang="es-ES" dirty="0"/>
          </a:p>
        </p:txBody>
      </p:sp>
    </p:spTree>
    <p:extLst>
      <p:ext uri="{BB962C8B-B14F-4D97-AF65-F5344CB8AC3E}">
        <p14:creationId xmlns:p14="http://schemas.microsoft.com/office/powerpoint/2010/main" val="108213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76A1A-60DF-4B55-B0E3-10AAED3C8A64}"/>
              </a:ext>
            </a:extLst>
          </p:cNvPr>
          <p:cNvSpPr>
            <a:spLocks noGrp="1"/>
          </p:cNvSpPr>
          <p:nvPr>
            <p:ph type="title"/>
          </p:nvPr>
        </p:nvSpPr>
        <p:spPr>
          <a:xfrm>
            <a:off x="838200" y="365126"/>
            <a:ext cx="10320130" cy="960092"/>
          </a:xfrm>
        </p:spPr>
        <p:txBody>
          <a:bodyPr>
            <a:noAutofit/>
          </a:bodyPr>
          <a:lstStyle/>
          <a:p>
            <a:pPr algn="just">
              <a:lnSpc>
                <a:spcPct val="100000"/>
              </a:lnSpc>
            </a:pPr>
            <a:r>
              <a:rPr lang="es-ES" sz="2000" b="1" dirty="0">
                <a:latin typeface="+mn-lt"/>
              </a:rPr>
              <a:t>Esta es una aleatorización de </a:t>
            </a:r>
            <a:r>
              <a:rPr lang="es-ES" sz="2000" b="1" dirty="0" err="1">
                <a:latin typeface="+mn-lt"/>
              </a:rPr>
              <a:t>pioglitazona</a:t>
            </a:r>
            <a:r>
              <a:rPr lang="es-ES" sz="2000" b="1" dirty="0">
                <a:latin typeface="+mn-lt"/>
              </a:rPr>
              <a:t> o placebo con </a:t>
            </a:r>
            <a:r>
              <a:rPr lang="es-ES" sz="2000" b="1" dirty="0" err="1">
                <a:latin typeface="+mn-lt"/>
              </a:rPr>
              <a:t>excel</a:t>
            </a:r>
            <a:r>
              <a:rPr lang="es-ES" sz="2000" b="1" dirty="0">
                <a:latin typeface="+mn-lt"/>
              </a:rPr>
              <a:t>. </a:t>
            </a:r>
            <a:r>
              <a:rPr lang="es-ES" sz="2000" b="1" dirty="0">
                <a:solidFill>
                  <a:srgbClr val="00CC00"/>
                </a:solidFill>
                <a:latin typeface="+mn-lt"/>
              </a:rPr>
              <a:t>Obsérvese cómo a medida que aumenta la muestra, la frecuencia de </a:t>
            </a:r>
            <a:r>
              <a:rPr lang="es-ES" sz="2000" b="1" dirty="0" err="1">
                <a:solidFill>
                  <a:srgbClr val="00CC00"/>
                </a:solidFill>
                <a:latin typeface="+mn-lt"/>
              </a:rPr>
              <a:t>pioglitazona</a:t>
            </a:r>
            <a:r>
              <a:rPr lang="es-ES" sz="2000" b="1" dirty="0">
                <a:solidFill>
                  <a:srgbClr val="00CC00"/>
                </a:solidFill>
                <a:latin typeface="+mn-lt"/>
              </a:rPr>
              <a:t> se sitúa en el 50%</a:t>
            </a:r>
          </a:p>
        </p:txBody>
      </p:sp>
      <p:pic>
        <p:nvPicPr>
          <p:cNvPr id="4" name="Marcador de contenido 3">
            <a:extLst>
              <a:ext uri="{FF2B5EF4-FFF2-40B4-BE49-F238E27FC236}">
                <a16:creationId xmlns:a16="http://schemas.microsoft.com/office/drawing/2014/main" id="{F85D7E9A-7FE3-4540-BD96-D02434F27377}"/>
              </a:ext>
            </a:extLst>
          </p:cNvPr>
          <p:cNvPicPr>
            <a:picLocks noGrp="1" noChangeAspect="1"/>
          </p:cNvPicPr>
          <p:nvPr>
            <p:ph idx="1"/>
          </p:nvPr>
        </p:nvPicPr>
        <p:blipFill>
          <a:blip r:embed="rId2"/>
          <a:stretch>
            <a:fillRect/>
          </a:stretch>
        </p:blipFill>
        <p:spPr>
          <a:xfrm>
            <a:off x="838200" y="1610830"/>
            <a:ext cx="3983385" cy="4995379"/>
          </a:xfrm>
          <a:prstGeom prst="rect">
            <a:avLst/>
          </a:prstGeom>
        </p:spPr>
      </p:pic>
    </p:spTree>
    <p:extLst>
      <p:ext uri="{BB962C8B-B14F-4D97-AF65-F5344CB8AC3E}">
        <p14:creationId xmlns:p14="http://schemas.microsoft.com/office/powerpoint/2010/main" val="53251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8216536" y="4236439"/>
            <a:ext cx="2181497" cy="544567"/>
          </a:xfrm>
        </p:spPr>
        <p:txBody>
          <a:bodyPr>
            <a:noAutofit/>
          </a:bodyPr>
          <a:lstStyle/>
          <a:p>
            <a:pPr algn="just">
              <a:spcAft>
                <a:spcPts val="0"/>
              </a:spcAft>
            </a:pPr>
            <a:r>
              <a:rPr lang="es-ES" sz="3600" dirty="0">
                <a:latin typeface="Calibri" panose="020F0502020204030204" pitchFamily="34" charset="0"/>
                <a:ea typeface="Calibri" panose="020F0502020204030204" pitchFamily="34" charset="0"/>
                <a:cs typeface="Times New Roman" panose="02020603050405020304" pitchFamily="18" charset="0"/>
              </a:rPr>
              <a:t>TRAMO 2</a:t>
            </a:r>
          </a:p>
          <a:p>
            <a:pPr algn="l"/>
            <a:endParaRPr lang="es-ES" sz="3600" dirty="0"/>
          </a:p>
        </p:txBody>
      </p:sp>
    </p:spTree>
    <p:extLst>
      <p:ext uri="{BB962C8B-B14F-4D97-AF65-F5344CB8AC3E}">
        <p14:creationId xmlns:p14="http://schemas.microsoft.com/office/powerpoint/2010/main" val="1904449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1528354" y="736729"/>
            <a:ext cx="8595361" cy="2202414"/>
          </a:xfrm>
        </p:spPr>
        <p:txBody>
          <a:bodyPr>
            <a:normAutofit lnSpcReduction="10000"/>
          </a:bodyPr>
          <a:lstStyle/>
          <a:p>
            <a:pPr algn="just">
              <a:spcAft>
                <a:spcPts val="0"/>
              </a:spcAft>
            </a:pPr>
            <a:r>
              <a:rPr lang="es-ES" sz="3600" dirty="0">
                <a:latin typeface="Calibri" panose="020F0502020204030204" pitchFamily="34" charset="0"/>
                <a:ea typeface="Calibri" panose="020F0502020204030204" pitchFamily="34" charset="0"/>
                <a:cs typeface="Times New Roman" panose="02020603050405020304" pitchFamily="18" charset="0"/>
              </a:rPr>
              <a:t>(../.. </a:t>
            </a:r>
            <a:r>
              <a:rPr lang="es-ES" sz="3200" dirty="0">
                <a:latin typeface="Calibri" panose="020F0502020204030204" pitchFamily="34" charset="0"/>
                <a:ea typeface="Calibri" panose="020F0502020204030204" pitchFamily="34" charset="0"/>
                <a:cs typeface="Times New Roman" panose="02020603050405020304" pitchFamily="18" charset="0"/>
              </a:rPr>
              <a:t>seguimos dentro el paréntesis</a:t>
            </a:r>
            <a:endParaRPr lang="es-ES" sz="3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2º Y por qué se suelen asumir una </a:t>
            </a:r>
            <a:r>
              <a:rPr lang="es-ES" dirty="0">
                <a:solidFill>
                  <a:srgbClr val="669900"/>
                </a:solidFill>
                <a:latin typeface="Calibri" panose="020F0502020204030204" pitchFamily="34" charset="0"/>
                <a:ea typeface="Calibri" panose="020F0502020204030204" pitchFamily="34" charset="0"/>
                <a:cs typeface="Times New Roman" panose="02020603050405020304" pitchFamily="18" charset="0"/>
              </a:rPr>
              <a:t>error alfa ≤ del 5% (ó ≤ 0,05) </a:t>
            </a:r>
            <a:r>
              <a:rPr lang="es-ES" dirty="0">
                <a:latin typeface="Calibri" panose="020F0502020204030204" pitchFamily="34" charset="0"/>
                <a:ea typeface="Calibri" panose="020F0502020204030204" pitchFamily="34" charset="0"/>
                <a:cs typeface="Times New Roman" panose="02020603050405020304" pitchFamily="18" charset="0"/>
              </a:rPr>
              <a:t>, y un </a:t>
            </a:r>
            <a:r>
              <a:rPr lang="es-ES" dirty="0">
                <a:solidFill>
                  <a:srgbClr val="00B050"/>
                </a:solidFill>
                <a:latin typeface="Calibri" panose="020F0502020204030204" pitchFamily="34" charset="0"/>
                <a:ea typeface="Calibri" panose="020F0502020204030204" pitchFamily="34" charset="0"/>
                <a:cs typeface="Times New Roman" panose="02020603050405020304" pitchFamily="18" charset="0"/>
              </a:rPr>
              <a:t>error beta ≤ del 20% (ó  ≤ 0,20)  </a:t>
            </a:r>
            <a:r>
              <a:rPr lang="es-ES" sz="20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(en el </a:t>
            </a:r>
            <a:r>
              <a:rPr lang="es-ES" sz="2000" dirty="0" err="1">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PROactive</a:t>
            </a:r>
            <a:r>
              <a:rPr lang="es-ES" sz="20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 asumen un error beta </a:t>
            </a:r>
            <a:r>
              <a:rPr lang="es-ES" sz="2000" dirty="0">
                <a:solidFill>
                  <a:schemeClr val="bg2">
                    <a:lumMod val="50000"/>
                  </a:schemeClr>
                </a:solidFill>
              </a:rPr>
              <a:t>≤ 9%)</a:t>
            </a:r>
            <a:endParaRPr lang="es-ES" sz="4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p>
        </p:txBody>
      </p:sp>
    </p:spTree>
    <p:extLst>
      <p:ext uri="{BB962C8B-B14F-4D97-AF65-F5344CB8AC3E}">
        <p14:creationId xmlns:p14="http://schemas.microsoft.com/office/powerpoint/2010/main" val="215062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849086" y="688735"/>
            <a:ext cx="10593977" cy="5221356"/>
          </a:xfrm>
        </p:spPr>
        <p:txBody>
          <a:bodyPr>
            <a:normAutofit lnSpcReduction="10000"/>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EL ERROR ALFA QUE ESTAMOS DISPUESTOS A ASUMIR </a:t>
            </a:r>
            <a:r>
              <a:rPr lang="es-ES" sz="2000" dirty="0">
                <a:latin typeface="Calibri" panose="020F0502020204030204" pitchFamily="34" charset="0"/>
                <a:ea typeface="Calibri" panose="020F0502020204030204" pitchFamily="34" charset="0"/>
                <a:cs typeface="Times New Roman" panose="02020603050405020304" pitchFamily="18" charset="0"/>
              </a:rPr>
              <a:t> (de donde se colige qué significa la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a:t>
            </a:r>
            <a:endParaRPr lang="es-ES" sz="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Si se asume un nivel de error igual o menor del 5% como máximo (que es igual a un nivel de confianza igual o mayor el 95%), solemos decir que aceptamos un nivel de significación estadística o error alfa ≤ 5%. </a:t>
            </a:r>
            <a:endParaRPr lang="es-ES" sz="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Esto implica que si obtenemos una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&lt; 0,05 , entonces podemos pensar que es muy difícil que la diferencia observada (entre dos medias) sea debida al azar. Lo correcto es decir que la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es la probabilidad de que la diferencia (entre dos medias) se deba al azar, y que tengo razones para formular la hipótesis alternativa H</a:t>
            </a:r>
            <a:r>
              <a:rPr lang="es-ES" sz="2000" baseline="-25000" dirty="0">
                <a:latin typeface="Calibri" panose="020F0502020204030204" pitchFamily="34" charset="0"/>
                <a:ea typeface="Calibri" panose="020F0502020204030204" pitchFamily="34" charset="0"/>
                <a:cs typeface="Times New Roman" panose="02020603050405020304" pitchFamily="18" charset="0"/>
              </a:rPr>
              <a:t>1</a:t>
            </a:r>
            <a:r>
              <a:rPr lang="es-ES" sz="2000" dirty="0">
                <a:latin typeface="Calibri" panose="020F0502020204030204" pitchFamily="34" charset="0"/>
                <a:ea typeface="Calibri" panose="020F0502020204030204" pitchFamily="34" charset="0"/>
                <a:cs typeface="Times New Roman" panose="02020603050405020304" pitchFamily="18" charset="0"/>
              </a:rPr>
              <a:t>; porque asumo que, no debiéndose al azar, podría deberse a la hipótesis alternativa.</a:t>
            </a: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Si nos dan el valor de </a:t>
            </a:r>
            <a:r>
              <a:rPr lang="es-ES" sz="2000" i="1"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nos ayuda a saber a qué distancia está el promedio del comparador (H</a:t>
            </a:r>
            <a:r>
              <a:rPr lang="es-ES" sz="2000" baseline="-25000" dirty="0">
                <a:latin typeface="Calibri" panose="020F0502020204030204" pitchFamily="34" charset="0"/>
                <a:ea typeface="Calibri" panose="020F0502020204030204" pitchFamily="34" charset="0"/>
                <a:cs typeface="Times New Roman" panose="02020603050405020304" pitchFamily="18" charset="0"/>
              </a:rPr>
              <a:t>1</a:t>
            </a:r>
            <a:r>
              <a:rPr lang="es-ES" sz="2000" dirty="0">
                <a:latin typeface="Calibri" panose="020F0502020204030204" pitchFamily="34" charset="0"/>
                <a:ea typeface="Calibri" panose="020F0502020204030204" pitchFamily="34" charset="0"/>
                <a:cs typeface="Times New Roman" panose="02020603050405020304" pitchFamily="18" charset="0"/>
              </a:rPr>
              <a:t>). respecto al promedio del placebo (que es la hipótesis nula H</a:t>
            </a:r>
            <a:r>
              <a:rPr lang="es-ES" sz="2000" baseline="-25000" dirty="0">
                <a:latin typeface="Calibri" panose="020F0502020204030204" pitchFamily="34" charset="0"/>
                <a:ea typeface="Calibri" panose="020F0502020204030204" pitchFamily="34" charset="0"/>
                <a:cs typeface="Times New Roman" panose="02020603050405020304" pitchFamily="18" charset="0"/>
              </a:rPr>
              <a:t>0</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2000" u="sng" dirty="0">
                <a:latin typeface="Calibri" panose="020F0502020204030204" pitchFamily="34" charset="0"/>
                <a:ea typeface="Calibri" panose="020F0502020204030204" pitchFamily="34" charset="0"/>
                <a:cs typeface="Times New Roman" panose="02020603050405020304" pitchFamily="18" charset="0"/>
              </a:rPr>
              <a:t>Definición de </a:t>
            </a:r>
            <a:r>
              <a:rPr lang="es-ES" sz="2000" i="1" u="sng" dirty="0">
                <a:latin typeface="Calibri" panose="020F0502020204030204" pitchFamily="34" charset="0"/>
                <a:ea typeface="Calibri" panose="020F0502020204030204" pitchFamily="34" charset="0"/>
                <a:cs typeface="Times New Roman" panose="02020603050405020304" pitchFamily="18" charset="0"/>
              </a:rPr>
              <a:t>p</a:t>
            </a:r>
            <a:r>
              <a:rPr lang="es-ES" sz="2000" dirty="0">
                <a:latin typeface="Calibri" panose="020F0502020204030204" pitchFamily="34" charset="0"/>
                <a:ea typeface="Calibri" panose="020F0502020204030204" pitchFamily="34" charset="0"/>
                <a:cs typeface="Times New Roman" panose="02020603050405020304" pitchFamily="18" charset="0"/>
              </a:rPr>
              <a:t>:  Probabilidad de encontrar una diferencia como la observada (o una diferencia aún mayor) en el caso de que dicha diferencia no exista realmente (= </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en el caso de que la hipótesis nula H</a:t>
            </a:r>
            <a:r>
              <a:rPr lang="es-ES" sz="2000" baseline="-25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o</a:t>
            </a:r>
            <a:r>
              <a:rPr lang="es-ES" sz="2000" dirty="0">
                <a:solidFill>
                  <a:srgbClr val="FF6600"/>
                </a:solidFill>
                <a:latin typeface="Calibri" panose="020F0502020204030204" pitchFamily="34" charset="0"/>
                <a:ea typeface="Calibri" panose="020F0502020204030204" pitchFamily="34" charset="0"/>
                <a:cs typeface="Times New Roman" panose="02020603050405020304" pitchFamily="18" charset="0"/>
              </a:rPr>
              <a:t> sea verdadera</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465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980661" y="675862"/>
            <a:ext cx="10575236" cy="5221356"/>
          </a:xfrm>
        </p:spPr>
        <p:txBody>
          <a:bodyPr/>
          <a:lstStyle/>
          <a:p>
            <a:pPr algn="just">
              <a:lnSpc>
                <a:spcPct val="100000"/>
              </a:lnSpc>
            </a:pPr>
            <a:r>
              <a:rPr lang="es-ES" sz="2000" b="1" dirty="0">
                <a:latin typeface="Calibri" panose="020F0502020204030204" pitchFamily="34" charset="0"/>
                <a:ea typeface="Calibri" panose="020F0502020204030204" pitchFamily="34" charset="0"/>
                <a:cs typeface="Times New Roman" panose="02020603050405020304" pitchFamily="18" charset="0"/>
              </a:rPr>
              <a:t>EL ERROR BETA QUE ESTAMOS DISPUESTOS A ASUMIR </a:t>
            </a:r>
          </a:p>
          <a:p>
            <a:pPr algn="just">
              <a:lnSpc>
                <a:spcPct val="100000"/>
              </a:lnSpc>
              <a:spcBef>
                <a:spcPts val="1200"/>
              </a:spcBef>
            </a:pPr>
            <a:r>
              <a:rPr lang="es-ES" sz="2000" dirty="0"/>
              <a:t>A condición de cumplir los requisitos del error alfa asumido, convencionalmente se asume un error beta ≤  del 20%. </a:t>
            </a:r>
          </a:p>
          <a:p>
            <a:pPr algn="just">
              <a:lnSpc>
                <a:spcPct val="100000"/>
              </a:lnSpc>
              <a:spcBef>
                <a:spcPts val="1200"/>
              </a:spcBef>
            </a:pPr>
            <a:r>
              <a:rPr lang="es-ES" sz="2000" dirty="0"/>
              <a:t>Cuando, además de la primera, se cumple esta segunda condición, tenemos razones para apostar por la hipótesis alternativa H</a:t>
            </a:r>
            <a:r>
              <a:rPr lang="es-ES" sz="2000" baseline="-25000" dirty="0"/>
              <a:t>1</a:t>
            </a:r>
            <a:r>
              <a:rPr lang="es-ES" sz="2000" dirty="0"/>
              <a:t>.</a:t>
            </a:r>
          </a:p>
          <a:p>
            <a:pPr algn="just">
              <a:lnSpc>
                <a:spcPct val="100000"/>
              </a:lnSpc>
              <a:spcBef>
                <a:spcPts val="1200"/>
              </a:spcBef>
            </a:pPr>
            <a:r>
              <a:rPr lang="es-ES" sz="2000" dirty="0"/>
              <a:t>La </a:t>
            </a:r>
            <a:r>
              <a:rPr lang="es-ES" sz="2000" b="1" u="sng" dirty="0"/>
              <a:t>potencia estadística de contraste</a:t>
            </a:r>
            <a:r>
              <a:rPr lang="es-ES" sz="2000" b="1" dirty="0"/>
              <a:t> </a:t>
            </a:r>
            <a:r>
              <a:rPr lang="es-ES" sz="2000" dirty="0"/>
              <a:t>es el complementario del error beta, de modo que convencionalmente se asume una potencia 1 - beta ≥ 80%.</a:t>
            </a:r>
          </a:p>
          <a:p>
            <a:pPr algn="just">
              <a:lnSpc>
                <a:spcPct val="100000"/>
              </a:lnSpc>
              <a:spcBef>
                <a:spcPts val="1200"/>
              </a:spcBef>
            </a:pPr>
            <a:r>
              <a:rPr lang="es-ES" sz="2000" u="sng" dirty="0"/>
              <a:t>Definición de potencia de contraste</a:t>
            </a:r>
            <a:r>
              <a:rPr lang="es-ES" sz="2000" dirty="0"/>
              <a:t>: Capacidad o Probabilidad de detectar una diferencia entre medias en el caso de que dicha diferencia exista realmente (= </a:t>
            </a:r>
            <a:r>
              <a:rPr lang="es-ES" sz="2000" dirty="0">
                <a:solidFill>
                  <a:srgbClr val="FF6600"/>
                </a:solidFill>
              </a:rPr>
              <a:t>en el caso de que la hipótesis nula H</a:t>
            </a:r>
            <a:r>
              <a:rPr lang="es-ES" sz="2000" baseline="-25000" dirty="0">
                <a:solidFill>
                  <a:srgbClr val="FF6600"/>
                </a:solidFill>
              </a:rPr>
              <a:t>o</a:t>
            </a:r>
            <a:r>
              <a:rPr lang="es-ES" sz="2000" dirty="0">
                <a:solidFill>
                  <a:srgbClr val="FF6600"/>
                </a:solidFill>
              </a:rPr>
              <a:t> sea falsa, es decir, en el caso de la hipótesis alternativa H</a:t>
            </a:r>
            <a:r>
              <a:rPr lang="es-ES" sz="2000" baseline="-25000" dirty="0">
                <a:solidFill>
                  <a:srgbClr val="FF6600"/>
                </a:solidFill>
              </a:rPr>
              <a:t>1 </a:t>
            </a:r>
            <a:r>
              <a:rPr lang="es-ES" sz="2000" dirty="0">
                <a:solidFill>
                  <a:srgbClr val="FF6600"/>
                </a:solidFill>
              </a:rPr>
              <a:t>sea verdadera</a:t>
            </a:r>
            <a:r>
              <a:rPr lang="es-ES" sz="2000" dirty="0"/>
              <a:t>).</a:t>
            </a:r>
          </a:p>
          <a:p>
            <a:pPr algn="just"/>
            <a:endParaRPr lang="es-ES" dirty="0"/>
          </a:p>
        </p:txBody>
      </p:sp>
    </p:spTree>
    <p:extLst>
      <p:ext uri="{BB962C8B-B14F-4D97-AF65-F5344CB8AC3E}">
        <p14:creationId xmlns:p14="http://schemas.microsoft.com/office/powerpoint/2010/main" val="205345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76A1A-60DF-4B55-B0E3-10AAED3C8A64}"/>
              </a:ext>
            </a:extLst>
          </p:cNvPr>
          <p:cNvSpPr>
            <a:spLocks noGrp="1"/>
          </p:cNvSpPr>
          <p:nvPr>
            <p:ph type="title"/>
          </p:nvPr>
        </p:nvSpPr>
        <p:spPr>
          <a:xfrm>
            <a:off x="758685" y="491158"/>
            <a:ext cx="10465905" cy="960092"/>
          </a:xfrm>
        </p:spPr>
        <p:txBody>
          <a:bodyPr>
            <a:no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Recordemos cómo se interpreta la distancia entre las medias muestrales de una campana H</a:t>
            </a:r>
            <a:r>
              <a:rPr lang="es-ES" sz="2000" b="1" baseline="-25000" dirty="0">
                <a:latin typeface="Calibri" panose="020F0502020204030204" pitchFamily="34" charset="0"/>
                <a:ea typeface="Calibri" panose="020F0502020204030204" pitchFamily="34" charset="0"/>
                <a:cs typeface="Times New Roman" panose="02020603050405020304" pitchFamily="18" charset="0"/>
              </a:rPr>
              <a:t>o</a:t>
            </a:r>
            <a:r>
              <a:rPr lang="es-ES" sz="2000" b="1" dirty="0">
                <a:latin typeface="Calibri" panose="020F0502020204030204" pitchFamily="34" charset="0"/>
                <a:ea typeface="Calibri" panose="020F0502020204030204" pitchFamily="34" charset="0"/>
                <a:cs typeface="Times New Roman" panose="02020603050405020304" pitchFamily="18" charset="0"/>
              </a:rPr>
              <a:t> (cuya media es el grupo control) y una campana H</a:t>
            </a:r>
            <a:r>
              <a:rPr lang="es-ES" sz="2000" b="1" baseline="-25000" dirty="0">
                <a:latin typeface="Calibri" panose="020F0502020204030204" pitchFamily="34" charset="0"/>
                <a:ea typeface="Calibri" panose="020F0502020204030204" pitchFamily="34" charset="0"/>
                <a:cs typeface="Times New Roman" panose="02020603050405020304" pitchFamily="18" charset="0"/>
              </a:rPr>
              <a:t>1</a:t>
            </a:r>
            <a:r>
              <a:rPr lang="es-ES" sz="2000" b="1" dirty="0">
                <a:latin typeface="Calibri" panose="020F0502020204030204" pitchFamily="34" charset="0"/>
                <a:ea typeface="Calibri" panose="020F0502020204030204" pitchFamily="34" charset="0"/>
                <a:cs typeface="Times New Roman" panose="02020603050405020304" pitchFamily="18" charset="0"/>
              </a:rPr>
              <a:t> (cuya media es el grupo de intervención).</a:t>
            </a:r>
            <a:br>
              <a:rPr lang="es-ES" sz="2000" dirty="0">
                <a:latin typeface="Calibri" panose="020F0502020204030204" pitchFamily="34" charset="0"/>
                <a:ea typeface="Calibri" panose="020F0502020204030204" pitchFamily="34" charset="0"/>
                <a:cs typeface="Times New Roman" panose="02020603050405020304" pitchFamily="18" charset="0"/>
              </a:rPr>
            </a:br>
            <a:r>
              <a:rPr lang="es-ES" sz="2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¿Cuándo asumimos que la diferencia es estadísticamente significativa? </a:t>
            </a:r>
            <a:r>
              <a:rPr lang="es-ES" sz="2000" b="1" dirty="0">
                <a:latin typeface="Calibri" panose="020F0502020204030204" pitchFamily="34" charset="0"/>
                <a:ea typeface="Calibri" panose="020F0502020204030204" pitchFamily="34" charset="0"/>
                <a:cs typeface="Times New Roman" panose="02020603050405020304" pitchFamily="18" charset="0"/>
              </a:rPr>
              <a:t>Cuando la distancia tipificada entre ambas medias es ≥ </a:t>
            </a:r>
            <a:r>
              <a:rPr lang="es-E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Z </a:t>
            </a:r>
            <a:r>
              <a:rPr lang="es-ES" sz="2000" b="1" baseline="-25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alfa 2 colas </a:t>
            </a:r>
            <a:r>
              <a:rPr lang="es-ES" sz="2000" b="1" dirty="0">
                <a:solidFill>
                  <a:srgbClr val="669900"/>
                </a:solidFill>
                <a:latin typeface="Calibri" panose="020F0502020204030204" pitchFamily="34" charset="0"/>
                <a:ea typeface="Calibri" panose="020F0502020204030204" pitchFamily="34" charset="0"/>
                <a:cs typeface="Times New Roman" panose="02020603050405020304" pitchFamily="18" charset="0"/>
              </a:rPr>
              <a:t>+ </a:t>
            </a:r>
            <a:r>
              <a:rPr lang="es-ES" sz="2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Z </a:t>
            </a:r>
            <a:r>
              <a:rPr lang="es-ES" sz="2000" b="1" baseline="-25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beta 1 cola</a:t>
            </a:r>
            <a:endParaRPr lang="es-ES" sz="2000" dirty="0">
              <a:solidFill>
                <a:srgbClr val="00CC00"/>
              </a:solidFill>
            </a:endParaRPr>
          </a:p>
        </p:txBody>
      </p:sp>
      <p:pic>
        <p:nvPicPr>
          <p:cNvPr id="6" name="Marcador de contenido 5">
            <a:extLst>
              <a:ext uri="{FF2B5EF4-FFF2-40B4-BE49-F238E27FC236}">
                <a16:creationId xmlns:a16="http://schemas.microsoft.com/office/drawing/2014/main" id="{019FD42D-95C2-4466-BB99-313D37C02FC3}"/>
              </a:ext>
            </a:extLst>
          </p:cNvPr>
          <p:cNvPicPr>
            <a:picLocks noGrp="1" noChangeAspect="1"/>
          </p:cNvPicPr>
          <p:nvPr>
            <p:ph idx="1"/>
          </p:nvPr>
        </p:nvPicPr>
        <p:blipFill>
          <a:blip r:embed="rId2"/>
          <a:stretch>
            <a:fillRect/>
          </a:stretch>
        </p:blipFill>
        <p:spPr>
          <a:xfrm>
            <a:off x="2266121" y="2076399"/>
            <a:ext cx="6745356" cy="4568739"/>
          </a:xfrm>
          <a:prstGeom prst="rect">
            <a:avLst/>
          </a:prstGeom>
        </p:spPr>
      </p:pic>
    </p:spTree>
    <p:extLst>
      <p:ext uri="{BB962C8B-B14F-4D97-AF65-F5344CB8AC3E}">
        <p14:creationId xmlns:p14="http://schemas.microsoft.com/office/powerpoint/2010/main" val="2352498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353F04F-D6D2-46BE-B06E-87FBA4A1353C}"/>
              </a:ext>
            </a:extLst>
          </p:cNvPr>
          <p:cNvSpPr>
            <a:spLocks noGrp="1"/>
          </p:cNvSpPr>
          <p:nvPr>
            <p:ph type="title"/>
          </p:nvPr>
        </p:nvSpPr>
        <p:spPr>
          <a:xfrm>
            <a:off x="771748" y="334404"/>
            <a:ext cx="10320130" cy="960092"/>
          </a:xfrm>
        </p:spPr>
        <p:txBody>
          <a:bodyPr>
            <a:no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Esta es la razón de que, para calcular el tamaño de una muestra, debamos tener una hipótesis de la diferencia mínima esperada entre las medias de ambos grupos, y los errores alfa y beta que estamos dispuestos a asumir.</a:t>
            </a:r>
            <a:endParaRPr lang="es-ES" sz="2000" dirty="0">
              <a:solidFill>
                <a:srgbClr val="00CC00"/>
              </a:solidFill>
            </a:endParaRPr>
          </a:p>
        </p:txBody>
      </p:sp>
      <p:pic>
        <p:nvPicPr>
          <p:cNvPr id="4" name="Marcador de contenido 3"/>
          <p:cNvPicPr>
            <a:picLocks noGrp="1" noChangeAspect="1"/>
          </p:cNvPicPr>
          <p:nvPr>
            <p:ph idx="1"/>
          </p:nvPr>
        </p:nvPicPr>
        <p:blipFill>
          <a:blip r:embed="rId2"/>
          <a:stretch>
            <a:fillRect/>
          </a:stretch>
        </p:blipFill>
        <p:spPr>
          <a:xfrm>
            <a:off x="1098735" y="1466312"/>
            <a:ext cx="9993143" cy="5083861"/>
          </a:xfrm>
          <a:prstGeom prst="rect">
            <a:avLst/>
          </a:prstGeom>
        </p:spPr>
      </p:pic>
    </p:spTree>
    <p:extLst>
      <p:ext uri="{BB962C8B-B14F-4D97-AF65-F5344CB8AC3E}">
        <p14:creationId xmlns:p14="http://schemas.microsoft.com/office/powerpoint/2010/main" val="440188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2869095" y="5046524"/>
            <a:ext cx="7832035" cy="962390"/>
          </a:xfrm>
        </p:spPr>
        <p:txBody>
          <a:bodyPr/>
          <a:lstStyle/>
          <a:p>
            <a:pPr algn="l">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y cerramos el paréntesis</a:t>
            </a:r>
            <a:r>
              <a:rPr lang="es-ES" sz="5400"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para continuar en el TRAMO 3</a:t>
            </a:r>
          </a:p>
          <a:p>
            <a:pPr algn="l"/>
            <a:endParaRPr lang="es-ES" dirty="0"/>
          </a:p>
        </p:txBody>
      </p:sp>
    </p:spTree>
    <p:extLst>
      <p:ext uri="{BB962C8B-B14F-4D97-AF65-F5344CB8AC3E}">
        <p14:creationId xmlns:p14="http://schemas.microsoft.com/office/powerpoint/2010/main" val="429372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8216536" y="4236439"/>
            <a:ext cx="2181497" cy="544567"/>
          </a:xfrm>
        </p:spPr>
        <p:txBody>
          <a:bodyPr>
            <a:noAutofit/>
          </a:bodyPr>
          <a:lstStyle/>
          <a:p>
            <a:pPr algn="just">
              <a:spcAft>
                <a:spcPts val="0"/>
              </a:spcAft>
            </a:pPr>
            <a:r>
              <a:rPr lang="es-ES" sz="3600" dirty="0">
                <a:latin typeface="Calibri" panose="020F0502020204030204" pitchFamily="34" charset="0"/>
                <a:ea typeface="Calibri" panose="020F0502020204030204" pitchFamily="34" charset="0"/>
                <a:cs typeface="Times New Roman" panose="02020603050405020304" pitchFamily="18" charset="0"/>
              </a:rPr>
              <a:t>TRAMO 1</a:t>
            </a:r>
          </a:p>
          <a:p>
            <a:pPr algn="l"/>
            <a:endParaRPr lang="es-ES" sz="3600" dirty="0"/>
          </a:p>
        </p:txBody>
      </p:sp>
    </p:spTree>
    <p:extLst>
      <p:ext uri="{BB962C8B-B14F-4D97-AF65-F5344CB8AC3E}">
        <p14:creationId xmlns:p14="http://schemas.microsoft.com/office/powerpoint/2010/main" val="29988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8216536" y="4236439"/>
            <a:ext cx="2181497" cy="544567"/>
          </a:xfrm>
        </p:spPr>
        <p:txBody>
          <a:bodyPr>
            <a:noAutofit/>
          </a:bodyPr>
          <a:lstStyle/>
          <a:p>
            <a:pPr algn="just">
              <a:spcAft>
                <a:spcPts val="0"/>
              </a:spcAft>
            </a:pPr>
            <a:r>
              <a:rPr lang="es-ES" sz="3600" dirty="0">
                <a:latin typeface="Calibri" panose="020F0502020204030204" pitchFamily="34" charset="0"/>
                <a:ea typeface="Calibri" panose="020F0502020204030204" pitchFamily="34" charset="0"/>
                <a:cs typeface="Times New Roman" panose="02020603050405020304" pitchFamily="18" charset="0"/>
              </a:rPr>
              <a:t>TRAMO 3</a:t>
            </a:r>
          </a:p>
          <a:p>
            <a:pPr algn="l"/>
            <a:endParaRPr lang="es-ES" sz="3600" dirty="0"/>
          </a:p>
        </p:txBody>
      </p:sp>
    </p:spTree>
    <p:extLst>
      <p:ext uri="{BB962C8B-B14F-4D97-AF65-F5344CB8AC3E}">
        <p14:creationId xmlns:p14="http://schemas.microsoft.com/office/powerpoint/2010/main" val="2617060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7"/>
            <a:ext cx="10535478" cy="5605669"/>
          </a:xfrm>
        </p:spPr>
        <p:txBody>
          <a:bodyPr>
            <a:normAutofit/>
          </a:bodyPr>
          <a:lstStyle/>
          <a:p>
            <a:pPr algn="just">
              <a:lnSpc>
                <a:spcPct val="100000"/>
              </a:lnSpc>
            </a:pPr>
            <a:r>
              <a:rPr lang="es-ES" sz="2000" b="1" dirty="0">
                <a:solidFill>
                  <a:srgbClr val="0000FF"/>
                </a:solidFill>
              </a:rPr>
              <a:t>C) POBLACIÓN ESTUDIADA Y CRITERIOS DE INCLUSIÓN Y EXCLUSIÓN.</a:t>
            </a:r>
          </a:p>
          <a:p>
            <a:pPr algn="just">
              <a:lnSpc>
                <a:spcPct val="100000"/>
              </a:lnSpc>
            </a:pPr>
            <a:endParaRPr lang="es-ES" sz="2000" dirty="0"/>
          </a:p>
          <a:p>
            <a:pPr algn="just">
              <a:lnSpc>
                <a:spcPct val="100000"/>
              </a:lnSpc>
            </a:pPr>
            <a:r>
              <a:rPr lang="es-ES" sz="2000" b="1" dirty="0">
                <a:solidFill>
                  <a:srgbClr val="0000FF"/>
                </a:solidFill>
              </a:rPr>
              <a:t>1º Elegibles: </a:t>
            </a:r>
            <a:r>
              <a:rPr lang="es-ES" sz="2000" dirty="0"/>
              <a:t>Pacientes DM2 con edad 35-75 años y Hb1Ac &gt; 6,5%.</a:t>
            </a:r>
          </a:p>
          <a:p>
            <a:pPr algn="just">
              <a:lnSpc>
                <a:spcPct val="100000"/>
              </a:lnSpc>
            </a:pPr>
            <a:endParaRPr lang="es-ES" sz="2000" dirty="0"/>
          </a:p>
          <a:p>
            <a:pPr algn="just">
              <a:lnSpc>
                <a:spcPct val="100000"/>
              </a:lnSpc>
            </a:pPr>
            <a:r>
              <a:rPr lang="es-ES" sz="2000" b="1" dirty="0">
                <a:solidFill>
                  <a:srgbClr val="0000FF"/>
                </a:solidFill>
              </a:rPr>
              <a:t>2º Criterios de inclusión: </a:t>
            </a:r>
            <a:r>
              <a:rPr lang="es-ES" sz="2000" dirty="0"/>
              <a:t>Pacientes con evidencia de enfermedad </a:t>
            </a:r>
            <a:r>
              <a:rPr lang="es-ES" sz="2000" dirty="0" err="1"/>
              <a:t>macrovascular</a:t>
            </a:r>
            <a:r>
              <a:rPr lang="es-ES" sz="2000" dirty="0"/>
              <a:t> antes del reclutamiento, definida por uno o más de los siguientes criterios: a) IAM o Ictus en los 6 meses previos; b) intervención coronaria percutánea o cirugía de bypass de la arteria coronaria en los 6 meses previos; c) síndrome agudo coronario en los 3 meses previos; d) evidencia objetiva de enfermedad coronaria  o enfermedad obstructiva de la arteria de la pierna. </a:t>
            </a:r>
          </a:p>
          <a:p>
            <a:pPr algn="just">
              <a:lnSpc>
                <a:spcPct val="100000"/>
              </a:lnSpc>
            </a:pPr>
            <a:endParaRPr lang="es-ES" sz="2000" dirty="0"/>
          </a:p>
          <a:p>
            <a:pPr algn="just">
              <a:lnSpc>
                <a:spcPct val="100000"/>
              </a:lnSpc>
            </a:pPr>
            <a:r>
              <a:rPr lang="es-ES" sz="2000" b="1" dirty="0">
                <a:solidFill>
                  <a:srgbClr val="0000FF"/>
                </a:solidFill>
              </a:rPr>
              <a:t>3º Criterios de exclusión: </a:t>
            </a:r>
            <a:r>
              <a:rPr lang="es-ES" sz="2000" dirty="0"/>
              <a:t>Pacientes con: a) DM1; b) sólo insulina; c) tener planificada revascularización coronaria o periférica; d) insuficiencia cardíaca de Clase II a V de la escala New York </a:t>
            </a:r>
            <a:r>
              <a:rPr lang="es-ES" sz="2000" dirty="0" err="1"/>
              <a:t>Heart</a:t>
            </a:r>
            <a:r>
              <a:rPr lang="es-ES" sz="2000" dirty="0"/>
              <a:t> </a:t>
            </a:r>
            <a:r>
              <a:rPr lang="es-ES" sz="2000" dirty="0" err="1"/>
              <a:t>Association</a:t>
            </a:r>
            <a:r>
              <a:rPr lang="es-ES" sz="2000" dirty="0"/>
              <a:t> (NYHA); e) úlceras isquémicas; f) gangrena o dolor de la pierna en reposo; g) previa hemodiálisis; h) GPT dos veces por encima del nivel normal.</a:t>
            </a:r>
          </a:p>
          <a:p>
            <a:pPr algn="just"/>
            <a:endParaRPr lang="es-ES" dirty="0"/>
          </a:p>
        </p:txBody>
      </p:sp>
    </p:spTree>
    <p:extLst>
      <p:ext uri="{BB962C8B-B14F-4D97-AF65-F5344CB8AC3E}">
        <p14:creationId xmlns:p14="http://schemas.microsoft.com/office/powerpoint/2010/main" val="362717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7"/>
            <a:ext cx="10535478" cy="5777949"/>
          </a:xfrm>
        </p:spPr>
        <p:txBody>
          <a:bodyPr>
            <a:normAutofit fontScale="92500" lnSpcReduction="20000"/>
          </a:bodyPr>
          <a:lstStyle/>
          <a:p>
            <a:pPr algn="just">
              <a:lnSpc>
                <a:spcPct val="110000"/>
              </a:lnSpc>
              <a:spcAft>
                <a:spcPts val="0"/>
              </a:spcAft>
            </a:pPr>
            <a:r>
              <a:rPr lang="es-ES" sz="22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D) VARIABLES QUE PRETENDEN MEDIRSE.</a:t>
            </a:r>
            <a:endParaRPr lang="es-ES" sz="6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10000"/>
              </a:lnSpc>
              <a:spcAft>
                <a:spcPts val="0"/>
              </a:spcAft>
            </a:pPr>
            <a:r>
              <a:rPr lang="es-ES" sz="6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 </a:t>
            </a:r>
            <a:endParaRPr lang="es-ES" sz="6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20000"/>
              </a:lnSpc>
              <a:spcAft>
                <a:spcPts val="0"/>
              </a:spcAft>
            </a:pPr>
            <a:r>
              <a:rPr lang="es-ES" sz="22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1º Variables primarias:</a:t>
            </a: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Tiempo hasta el primer evento de la variable compuesta por 7 variables individuales</a:t>
            </a:r>
            <a:r>
              <a:rPr lang="es-ES" sz="2200"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 </a:t>
            </a:r>
            <a:r>
              <a:rPr lang="es-ES" sz="2200" b="1"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[Mortalidad por todas las causas, IAM no fatal (incluyendo IM silente), Ictus, Síndrome agudo coronario, Intervención endovascular o quirúrgica en las coronarias o arterias de la pierna, o Amputación por encima del tobillo]</a:t>
            </a: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a:t>
            </a:r>
            <a:endParaRPr lang="es-ES" sz="6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20000"/>
              </a:lnSpc>
              <a:spcAft>
                <a:spcPts val="0"/>
              </a:spcAft>
            </a:pPr>
            <a:r>
              <a:rPr lang="es-ES" sz="6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endParaRPr lang="es-ES" sz="6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ES" sz="22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2º Variables secundarias:</a:t>
            </a:r>
            <a:r>
              <a:rPr lang="es-ES" sz="2200" dirty="0">
                <a:latin typeface="Calibri" panose="020F0502020204030204" pitchFamily="34" charset="0"/>
                <a:ea typeface="Times New Roman" panose="02020603050405020304" pitchFamily="18" charset="0"/>
                <a:cs typeface="Times New Roman" panose="02020603050405020304" pitchFamily="18" charset="0"/>
              </a:rPr>
              <a:t> </a:t>
            </a:r>
            <a:endParaRPr lang="es-ES" sz="22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a:t>
            </a:r>
            <a:r>
              <a:rPr lang="es-ES" sz="2200" b="1"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1. </a:t>
            </a: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Tiempo hasta el primer evento de la variable secundaria compuesta</a:t>
            </a:r>
            <a:r>
              <a:rPr lang="es-ES" sz="22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 </a:t>
            </a: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por</a:t>
            </a:r>
            <a:r>
              <a:rPr lang="es-ES" sz="2200"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 </a:t>
            </a:r>
            <a:r>
              <a:rPr lang="es-ES" sz="2200" b="1"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[Mortalidad por todas las causas, IAM no fatal (incluyendo IM silente) o Ictus] </a:t>
            </a:r>
            <a:r>
              <a:rPr lang="es-ES" sz="2200" b="1" dirty="0">
                <a:solidFill>
                  <a:srgbClr val="FF0066"/>
                </a:solidFill>
                <a:latin typeface="Calibri" panose="020F0502020204030204" pitchFamily="34" charset="0"/>
                <a:ea typeface="Times New Roman" panose="02020603050405020304" pitchFamily="18" charset="0"/>
                <a:cs typeface="Eras Medium ITC" panose="020B0602030504020804" pitchFamily="34" charset="0"/>
              </a:rPr>
              <a:t>(*)</a:t>
            </a: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a:t>
            </a:r>
            <a:endParaRPr lang="es-ES" sz="22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20000"/>
              </a:lnSpc>
              <a:spcAft>
                <a:spcPts val="0"/>
              </a:spcAft>
            </a:pP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a:t>
            </a:r>
            <a:r>
              <a:rPr lang="es-ES" sz="2200" b="1"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2. </a:t>
            </a: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Tiempo hasta el primer evento de </a:t>
            </a:r>
            <a:r>
              <a:rPr lang="es-ES" sz="2200" b="1"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[Mortalidad por causa cardiovascular]</a:t>
            </a: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a:t>
            </a:r>
            <a:endParaRPr lang="es-ES" sz="22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20000"/>
              </a:lnSpc>
              <a:spcAft>
                <a:spcPts val="0"/>
              </a:spcAft>
            </a:pPr>
            <a:r>
              <a:rPr lang="es-ES" sz="2200" dirty="0">
                <a:latin typeface="Calibri" panose="020F0502020204030204" pitchFamily="34" charset="0"/>
                <a:ea typeface="Times New Roman" panose="02020603050405020304" pitchFamily="18" charset="0"/>
                <a:cs typeface="Times New Roman" panose="02020603050405020304" pitchFamily="18" charset="0"/>
              </a:rPr>
              <a:t>	</a:t>
            </a:r>
            <a:r>
              <a:rPr lang="es-ES" sz="2200" b="1" dirty="0">
                <a:latin typeface="Calibri" panose="020F0502020204030204" pitchFamily="34" charset="0"/>
                <a:ea typeface="Times New Roman" panose="02020603050405020304" pitchFamily="18" charset="0"/>
                <a:cs typeface="Times New Roman" panose="02020603050405020304" pitchFamily="18" charset="0"/>
              </a:rPr>
              <a:t>3. </a:t>
            </a:r>
            <a:r>
              <a:rPr lang="es-ES" sz="2200" dirty="0">
                <a:latin typeface="Calibri" panose="020F0502020204030204" pitchFamily="34" charset="0"/>
                <a:ea typeface="Times New Roman" panose="02020603050405020304" pitchFamily="18" charset="0"/>
                <a:cs typeface="Times New Roman" panose="02020603050405020304" pitchFamily="18" charset="0"/>
              </a:rPr>
              <a:t>Tiempo hasta el primer evento de las 7 variables individuales que componen la variable primaria.</a:t>
            </a:r>
            <a:endParaRPr lang="es-ES" sz="22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ES" sz="1800" b="1" dirty="0">
                <a:solidFill>
                  <a:srgbClr val="FF0066"/>
                </a:solidFill>
                <a:latin typeface="Calibri" panose="020F0502020204030204" pitchFamily="34" charset="0"/>
                <a:ea typeface="Times New Roman" panose="02020603050405020304" pitchFamily="18" charset="0"/>
                <a:cs typeface="Times New Roman" panose="02020603050405020304" pitchFamily="18" charset="0"/>
              </a:rPr>
              <a:t>(*)</a:t>
            </a:r>
            <a:r>
              <a:rPr lang="es-ES" sz="1800" b="1" dirty="0">
                <a:solidFill>
                  <a:srgbClr val="993300"/>
                </a:solidFill>
                <a:latin typeface="Calibri" panose="020F0502020204030204" pitchFamily="34" charset="0"/>
                <a:ea typeface="Times New Roman" panose="02020603050405020304" pitchFamily="18" charset="0"/>
                <a:cs typeface="Times New Roman" panose="02020603050405020304" pitchFamily="18" charset="0"/>
              </a:rPr>
              <a:t> </a:t>
            </a:r>
            <a:r>
              <a:rPr lang="es-ES" sz="1800" dirty="0">
                <a:latin typeface="Calibri" panose="020F0502020204030204" pitchFamily="34" charset="0"/>
                <a:ea typeface="Times New Roman" panose="02020603050405020304" pitchFamily="18" charset="0"/>
                <a:cs typeface="Times New Roman" panose="02020603050405020304" pitchFamily="18" charset="0"/>
              </a:rPr>
              <a:t>Esta variable secundaria compuesta no existía en el protocolo [Carbonell et al. </a:t>
            </a:r>
            <a:r>
              <a:rPr lang="en-GB" sz="1800" dirty="0">
                <a:latin typeface="Calibri" panose="020F0502020204030204" pitchFamily="34" charset="0"/>
                <a:ea typeface="Times New Roman" panose="02020603050405020304" pitchFamily="18" charset="0"/>
                <a:cs typeface="Times New Roman" panose="02020603050405020304" pitchFamily="18" charset="0"/>
              </a:rPr>
              <a:t>The Prospective Pioglitazone Clinical Trial in Macrovascular Events (</a:t>
            </a:r>
            <a:r>
              <a:rPr lang="en-GB" sz="1800" dirty="0" err="1">
                <a:latin typeface="Calibri" panose="020F0502020204030204" pitchFamily="34" charset="0"/>
                <a:ea typeface="Times New Roman" panose="02020603050405020304" pitchFamily="18" charset="0"/>
                <a:cs typeface="Times New Roman" panose="02020603050405020304" pitchFamily="18" charset="0"/>
              </a:rPr>
              <a:t>PROactive</a:t>
            </a:r>
            <a:r>
              <a:rPr lang="en-GB" sz="1800" dirty="0">
                <a:latin typeface="Calibri" panose="020F0502020204030204" pitchFamily="34" charset="0"/>
                <a:ea typeface="Times New Roman" panose="02020603050405020304" pitchFamily="18" charset="0"/>
                <a:cs typeface="Times New Roman" panose="02020603050405020304" pitchFamily="18" charset="0"/>
              </a:rPr>
              <a:t>). </a:t>
            </a:r>
            <a:r>
              <a:rPr lang="es-ES" sz="1800" dirty="0">
                <a:latin typeface="Calibri" panose="020F0502020204030204" pitchFamily="34" charset="0"/>
                <a:ea typeface="Times New Roman" panose="02020603050405020304" pitchFamily="18" charset="0"/>
                <a:cs typeface="Times New Roman" panose="02020603050405020304" pitchFamily="18" charset="0"/>
              </a:rPr>
              <a:t>Diabetes </a:t>
            </a:r>
            <a:r>
              <a:rPr lang="es-ES" sz="1800" dirty="0" err="1">
                <a:latin typeface="Calibri" panose="020F0502020204030204" pitchFamily="34" charset="0"/>
                <a:ea typeface="Times New Roman" panose="02020603050405020304" pitchFamily="18" charset="0"/>
                <a:cs typeface="Times New Roman" panose="02020603050405020304" pitchFamily="18" charset="0"/>
              </a:rPr>
              <a:t>Care</a:t>
            </a:r>
            <a:r>
              <a:rPr lang="es-ES" sz="1800" dirty="0">
                <a:latin typeface="Calibri" panose="020F0502020204030204" pitchFamily="34" charset="0"/>
                <a:ea typeface="Times New Roman" panose="02020603050405020304" pitchFamily="18" charset="0"/>
                <a:cs typeface="Times New Roman" panose="02020603050405020304" pitchFamily="18" charset="0"/>
              </a:rPr>
              <a:t> 27:1647–1653, 2004]. En el protocolo la variable secundaria incluía los componentes individuales de la variable primaria y la mortalidad cardiovascular.</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E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85035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822959" y="797356"/>
            <a:ext cx="10319657" cy="4963364"/>
          </a:xfrm>
        </p:spPr>
        <p:txBody>
          <a:bodyPr>
            <a:normAutofit/>
          </a:bodyPr>
          <a:lstStyle/>
          <a:p>
            <a:pPr algn="just">
              <a:lnSpc>
                <a:spcPct val="100000"/>
              </a:lnSpc>
              <a:spcAft>
                <a:spcPts val="0"/>
              </a:spcAft>
            </a:pPr>
            <a:r>
              <a:rPr lang="es-ES"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a:t>
            </a:r>
            <a:r>
              <a:rPr lang="es-ES" b="1" i="1" dirty="0">
                <a:solidFill>
                  <a:srgbClr val="990099"/>
                </a:solidFill>
                <a:latin typeface="Calibri" panose="020F0502020204030204" pitchFamily="34" charset="0"/>
                <a:ea typeface="Times New Roman" panose="02020603050405020304" pitchFamily="18" charset="0"/>
                <a:cs typeface="Times New Roman" panose="02020603050405020304" pitchFamily="18" charset="0"/>
              </a:rPr>
              <a:t>III. LO CONSEGUIDO.</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es-ES" sz="18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10000"/>
              </a:lnSpc>
              <a:spcBef>
                <a:spcPts val="1800"/>
              </a:spcBef>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Abramos antes de continuar un paréntesis para hablar de los factores que (además del tratamiento) van a influir en el porcentaje de eventos al final (o resultado final):</a:t>
            </a:r>
          </a:p>
          <a:p>
            <a:pPr algn="just">
              <a:lnSpc>
                <a:spcPct val="110000"/>
              </a:lnSpc>
              <a:spcBef>
                <a:spcPts val="1800"/>
              </a:spcBef>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a:t>
            </a:r>
            <a:r>
              <a:rPr lang="es-ES" sz="2000" dirty="0">
                <a:latin typeface="Calibri" panose="020F0502020204030204" pitchFamily="34" charset="0"/>
                <a:ea typeface="Calibri" panose="020F0502020204030204" pitchFamily="34" charset="0"/>
                <a:cs typeface="Times New Roman" panose="02020603050405020304" pitchFamily="18" charset="0"/>
              </a:rPr>
              <a:t>Los factores explicativos  de los resultados en salud tras la aleatorización (características sociodemográficas y clínicas en el inicio o </a:t>
            </a:r>
            <a:r>
              <a:rPr lang="es-ES" sz="2000" b="1" dirty="0">
                <a:latin typeface="Calibri" panose="020F0502020204030204" pitchFamily="34" charset="0"/>
                <a:ea typeface="Calibri" panose="020F0502020204030204" pitchFamily="34" charset="0"/>
                <a:cs typeface="Times New Roman" panose="02020603050405020304" pitchFamily="18" charset="0"/>
              </a:rPr>
              <a:t>línea basal =</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sz="2000" b="1" dirty="0" err="1">
                <a:latin typeface="Calibri" panose="020F0502020204030204" pitchFamily="34" charset="0"/>
                <a:ea typeface="Calibri" panose="020F0502020204030204" pitchFamily="34" charset="0"/>
                <a:cs typeface="Times New Roman" panose="02020603050405020304" pitchFamily="18" charset="0"/>
              </a:rPr>
              <a:t>baseline</a:t>
            </a:r>
            <a:r>
              <a:rPr lang="es-ES" sz="2000" dirty="0">
                <a:latin typeface="Calibri" panose="020F0502020204030204" pitchFamily="34" charset="0"/>
                <a:ea typeface="Calibri" panose="020F0502020204030204" pitchFamily="34" charset="0"/>
                <a:cs typeface="Times New Roman" panose="02020603050405020304" pitchFamily="18" charset="0"/>
              </a:rPr>
              <a:t>); y </a:t>
            </a:r>
          </a:p>
          <a:p>
            <a:pPr algn="just">
              <a:lnSpc>
                <a:spcPct val="110000"/>
              </a:lnSpc>
              <a:spcBef>
                <a:spcPts val="1800"/>
              </a:spcBef>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El efecto expectativa (efecto placebo y efecto Hawthorne) </a:t>
            </a:r>
            <a:r>
              <a:rPr lang="es-ES" sz="2000" dirty="0">
                <a:latin typeface="Calibri" panose="020F0502020204030204" pitchFamily="34" charset="0"/>
                <a:ea typeface="Calibri" panose="020F0502020204030204" pitchFamily="34" charset="0"/>
                <a:cs typeface="Times New Roman" panose="02020603050405020304" pitchFamily="18" charset="0"/>
              </a:rPr>
              <a:t>en todos los actores de un ensayo clínico después del diseño: 1) médico reclutador, 2) pacientes, 3) médicos que están tratando y haciendo el seguimiento, 4) comité de asignación de eventos, 5) comité se seguridad.</a:t>
            </a:r>
          </a:p>
          <a:p>
            <a:pPr algn="just">
              <a:lnSpc>
                <a:spcPct val="110000"/>
              </a:lnSpc>
              <a:spcBef>
                <a:spcPts val="1800"/>
              </a:spcBef>
            </a:pPr>
            <a:r>
              <a:rPr lang="es-ES" sz="4800" dirty="0">
                <a:latin typeface="Calibri" panose="020F0502020204030204" pitchFamily="34" charset="0"/>
                <a:ea typeface="Calibri" panose="020F0502020204030204" pitchFamily="34" charset="0"/>
                <a:cs typeface="Times New Roman" panose="02020603050405020304" pitchFamily="18" charset="0"/>
              </a:rPr>
              <a:t>(…</a:t>
            </a:r>
          </a:p>
          <a:p>
            <a:pPr algn="l"/>
            <a:endParaRPr lang="es-ES" dirty="0"/>
          </a:p>
        </p:txBody>
      </p:sp>
    </p:spTree>
    <p:extLst>
      <p:ext uri="{BB962C8B-B14F-4D97-AF65-F5344CB8AC3E}">
        <p14:creationId xmlns:p14="http://schemas.microsoft.com/office/powerpoint/2010/main" val="132695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F29218F6-98EE-4358-A419-52EF0DA1E654}"/>
              </a:ext>
            </a:extLst>
          </p:cNvPr>
          <p:cNvSpPr txBox="1">
            <a:spLocks/>
          </p:cNvSpPr>
          <p:nvPr/>
        </p:nvSpPr>
        <p:spPr>
          <a:xfrm>
            <a:off x="543338" y="448020"/>
            <a:ext cx="10880035" cy="3736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a:ln>
                  <a:noFill/>
                </a:ln>
                <a:solidFill>
                  <a:srgbClr val="0000FF"/>
                </a:solidFill>
                <a:effectLst/>
                <a:uLnTx/>
                <a:uFillTx/>
                <a:latin typeface="Calibri" panose="020F0502020204030204"/>
                <a:ea typeface="+mn-ea"/>
                <a:cs typeface="+mn-cs"/>
              </a:rPr>
              <a:t>Identifiquemos </a:t>
            </a:r>
            <a:r>
              <a:rPr lang="es-ES" sz="2000" b="1" dirty="0">
                <a:solidFill>
                  <a:srgbClr val="0000FF"/>
                </a:solidFill>
                <a:latin typeface="Calibri" panose="020F0502020204030204"/>
              </a:rPr>
              <a:t>en este esquema cómo afecta el equilibrio entre ambos grupos en la </a:t>
            </a:r>
            <a:r>
              <a:rPr lang="es-ES" sz="2000" b="1" dirty="0" err="1">
                <a:solidFill>
                  <a:srgbClr val="0000FF"/>
                </a:solidFill>
                <a:latin typeface="Calibri" panose="020F0502020204030204"/>
              </a:rPr>
              <a:t>baseline</a:t>
            </a:r>
            <a:r>
              <a:rPr lang="es-ES" sz="2000" b="1" dirty="0">
                <a:solidFill>
                  <a:srgbClr val="0000FF"/>
                </a:solidFill>
                <a:latin typeface="Calibri" panose="020F0502020204030204"/>
              </a:rPr>
              <a:t>, en el efecto expectativa y en la percepción selectiva. </a:t>
            </a:r>
            <a:r>
              <a:rPr lang="es-ES" sz="2000" b="1" dirty="0">
                <a:solidFill>
                  <a:srgbClr val="FF0066"/>
                </a:solidFill>
                <a:latin typeface="Calibri" panose="020F0502020204030204"/>
              </a:rPr>
              <a:t>¿Qué sucede cuando no están equilibrados?</a:t>
            </a:r>
            <a:r>
              <a:rPr lang="es-ES" sz="2000" b="1" dirty="0">
                <a:solidFill>
                  <a:srgbClr val="0000FF"/>
                </a:solidFill>
                <a:latin typeface="Calibri" panose="020F0502020204030204"/>
              </a:rPr>
              <a:t> </a:t>
            </a:r>
            <a:endParaRPr kumimoji="0" lang="es-ES"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DB2DEF84-B9AE-4BDF-B10B-E2D22C558A47}"/>
              </a:ext>
            </a:extLst>
          </p:cNvPr>
          <p:cNvPicPr>
            <a:picLocks noChangeAspect="1"/>
          </p:cNvPicPr>
          <p:nvPr/>
        </p:nvPicPr>
        <p:blipFill>
          <a:blip r:embed="rId2"/>
          <a:stretch>
            <a:fillRect/>
          </a:stretch>
        </p:blipFill>
        <p:spPr>
          <a:xfrm>
            <a:off x="164078" y="1268614"/>
            <a:ext cx="11863844" cy="5395428"/>
          </a:xfrm>
          <a:prstGeom prst="rect">
            <a:avLst/>
          </a:prstGeom>
        </p:spPr>
      </p:pic>
    </p:spTree>
    <p:extLst>
      <p:ext uri="{BB962C8B-B14F-4D97-AF65-F5344CB8AC3E}">
        <p14:creationId xmlns:p14="http://schemas.microsoft.com/office/powerpoint/2010/main" val="2741023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3690730" y="5202238"/>
            <a:ext cx="7832035" cy="1655762"/>
          </a:xfrm>
        </p:spPr>
        <p:txBody>
          <a:bodyPr/>
          <a:lstStyle/>
          <a:p>
            <a:pPr algn="l">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y cerramos el paréntesis</a:t>
            </a:r>
            <a:r>
              <a:rPr lang="es-ES" sz="5400" dirty="0">
                <a:latin typeface="Calibri" panose="020F0502020204030204" pitchFamily="34" charset="0"/>
                <a:ea typeface="Calibri" panose="020F0502020204030204" pitchFamily="34" charset="0"/>
                <a:cs typeface="Times New Roman" panose="02020603050405020304" pitchFamily="18" charset="0"/>
              </a:rPr>
              <a:t>)</a:t>
            </a:r>
            <a:r>
              <a:rPr lang="es-ES" dirty="0">
                <a:latin typeface="Calibri" panose="020F0502020204030204" pitchFamily="34" charset="0"/>
                <a:ea typeface="Calibri" panose="020F0502020204030204" pitchFamily="34" charset="0"/>
                <a:cs typeface="Times New Roman" panose="02020603050405020304" pitchFamily="18" charset="0"/>
              </a:rPr>
              <a:t> para continuar.</a:t>
            </a:r>
          </a:p>
          <a:p>
            <a:pPr algn="l"/>
            <a:endParaRPr lang="es-ES" dirty="0"/>
          </a:p>
        </p:txBody>
      </p:sp>
    </p:spTree>
    <p:extLst>
      <p:ext uri="{BB962C8B-B14F-4D97-AF65-F5344CB8AC3E}">
        <p14:creationId xmlns:p14="http://schemas.microsoft.com/office/powerpoint/2010/main" val="3875368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7"/>
            <a:ext cx="10535478" cy="5777949"/>
          </a:xfrm>
        </p:spPr>
        <p:txBody>
          <a:bodyPr>
            <a:normAutofit/>
          </a:bodyPr>
          <a:lstStyle/>
          <a:p>
            <a:pPr algn="just">
              <a:lnSpc>
                <a:spcPct val="100000"/>
              </a:lnSpc>
              <a:spcAft>
                <a:spcPts val="0"/>
              </a:spcAft>
            </a:pPr>
            <a:r>
              <a:rPr lang="es-ES" sz="22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a:t>
            </a:r>
            <a:r>
              <a:rPr lang="es-ES" b="1" i="1" dirty="0">
                <a:solidFill>
                  <a:srgbClr val="990099"/>
                </a:solidFill>
                <a:latin typeface="Calibri" panose="020F0502020204030204" pitchFamily="34" charset="0"/>
                <a:ea typeface="Times New Roman" panose="02020603050405020304" pitchFamily="18" charset="0"/>
                <a:cs typeface="Times New Roman" panose="02020603050405020304" pitchFamily="18" charset="0"/>
              </a:rPr>
              <a:t>III. LO CONSEGUIDO.</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 </a:t>
            </a: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A) ASIGNACIÓN DE LOS SUJETOS A LOS GRUPOS.</a:t>
            </a:r>
            <a:endParaRPr lang="es-ES" sz="5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r>
              <a:rPr lang="es-ES" sz="5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 </a:t>
            </a:r>
            <a:endParaRPr lang="es-ES" sz="5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1º ¿Se efectuó la aleatorización?:</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Sí. Se hizo por bloques permutados en una Central de Nottingham.</a:t>
            </a:r>
            <a:endParaRPr lang="es-ES" sz="5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r>
              <a:rPr lang="es-ES" sz="5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 </a:t>
            </a:r>
            <a:endParaRPr lang="es-ES" sz="5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2º ¿Se mantuvo oculta la asignación de los grupos para los reclutadores?:</a:t>
            </a:r>
            <a:r>
              <a:rPr lang="es-ES" sz="2000" dirty="0">
                <a:latin typeface="Calibri" panose="020F0502020204030204" pitchFamily="34" charset="0"/>
                <a:ea typeface="Times New Roman" panose="02020603050405020304" pitchFamily="18" charset="0"/>
                <a:cs typeface="Times New Roman" panose="02020603050405020304" pitchFamily="18" charset="0"/>
              </a:rPr>
              <a:t> Sí, mediante un sistema de respuesta de voz. </a:t>
            </a:r>
            <a:endParaRPr lang="es-ES" sz="500" dirty="0">
              <a:solidFill>
                <a:srgbClr val="000000"/>
              </a:solidFill>
              <a:latin typeface="Eras Medium ITC" panose="020B0602030504020804" pitchFamily="34" charset="0"/>
            </a:endParaRPr>
          </a:p>
          <a:p>
            <a:pPr algn="just">
              <a:lnSpc>
                <a:spcPct val="100000"/>
              </a:lnSpc>
            </a:pPr>
            <a:r>
              <a:rPr lang="es-ES" sz="500" dirty="0">
                <a:solidFill>
                  <a:srgbClr val="000000"/>
                </a:solidFill>
                <a:latin typeface="Eras Medium ITC" panose="020B0602030504020804" pitchFamily="34" charset="0"/>
              </a:rPr>
              <a:t> </a:t>
            </a:r>
          </a:p>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3º Pacientes que fueron al grupo de intervención y de control.</a:t>
            </a: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r>
              <a:rPr lang="es-ES" sz="2000" b="1" dirty="0">
                <a:latin typeface="Calibri" panose="020F0502020204030204" pitchFamily="34" charset="0"/>
                <a:ea typeface="Times New Roman" panose="02020603050405020304" pitchFamily="18" charset="0"/>
                <a:cs typeface="Times New Roman" panose="02020603050405020304" pitchFamily="18" charset="0"/>
              </a:rPr>
              <a:t>	</a:t>
            </a: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 Grupo de intervención:</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err="1">
                <a:latin typeface="Calibri" panose="020F0502020204030204" pitchFamily="34" charset="0"/>
                <a:ea typeface="Times New Roman" panose="02020603050405020304" pitchFamily="18" charset="0"/>
                <a:cs typeface="Times New Roman" panose="02020603050405020304" pitchFamily="18" charset="0"/>
              </a:rPr>
              <a:t>Pioglitazona</a:t>
            </a:r>
            <a:r>
              <a:rPr lang="es-ES" sz="2000" dirty="0">
                <a:latin typeface="Calibri" panose="020F0502020204030204" pitchFamily="34" charset="0"/>
                <a:ea typeface="Times New Roman" panose="02020603050405020304" pitchFamily="18" charset="0"/>
                <a:cs typeface="Times New Roman" panose="02020603050405020304" pitchFamily="18" charset="0"/>
              </a:rPr>
              <a:t>, 2.605 pacientes.</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Times New Roman" panose="02020603050405020304" pitchFamily="18" charset="0"/>
                <a:cs typeface="Times New Roman" panose="02020603050405020304" pitchFamily="18" charset="0"/>
              </a:rPr>
              <a:t>	</a:t>
            </a: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b) Grupo de control:</a:t>
            </a:r>
            <a:r>
              <a:rPr lang="es-ES" sz="2000" dirty="0">
                <a:latin typeface="Calibri" panose="020F0502020204030204" pitchFamily="34" charset="0"/>
                <a:ea typeface="Times New Roman" panose="02020603050405020304" pitchFamily="18" charset="0"/>
                <a:cs typeface="Times New Roman" panose="02020603050405020304" pitchFamily="18" charset="0"/>
              </a:rPr>
              <a:t> Placebo, 2.633 pacientes.</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E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335880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783771" y="596347"/>
            <a:ext cx="10567852" cy="5777949"/>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4º ¿Resultaron similares en el inicio los grupos de intervención y control con respecto a los factores pronósticos conocidos?: </a:t>
            </a:r>
            <a:r>
              <a:rPr lang="es-ES" sz="2000" dirty="0">
                <a:latin typeface="Calibri" panose="020F0502020204030204" pitchFamily="34" charset="0"/>
                <a:ea typeface="Times New Roman" panose="02020603050405020304" pitchFamily="18" charset="0"/>
                <a:cs typeface="Times New Roman" panose="02020603050405020304" pitchFamily="18" charset="0"/>
              </a:rPr>
              <a:t>Sí, las características sociodemográficas y clínicas registradas en el inicio estaban equilibradas, tal como mostramos en el </a:t>
            </a:r>
            <a:r>
              <a:rPr lang="es-ES" sz="2000" b="1" dirty="0">
                <a:solidFill>
                  <a:srgbClr val="993300"/>
                </a:solidFill>
                <a:latin typeface="Calibri" panose="020F0502020204030204" pitchFamily="34" charset="0"/>
                <a:ea typeface="Times New Roman" panose="02020603050405020304" pitchFamily="18" charset="0"/>
                <a:cs typeface="Times New Roman" panose="02020603050405020304" pitchFamily="18" charset="0"/>
              </a:rPr>
              <a:t>suplemento 1</a:t>
            </a:r>
            <a:r>
              <a:rPr lang="es-ES" sz="2000" dirty="0">
                <a:latin typeface="Calibri" panose="020F0502020204030204" pitchFamily="34" charset="0"/>
                <a:ea typeface="Times New Roman" panose="02020603050405020304" pitchFamily="18" charset="0"/>
                <a:cs typeface="Times New Roman" panose="02020603050405020304" pitchFamily="18" charset="0"/>
              </a:rPr>
              <a:t>.</a:t>
            </a:r>
            <a:endParaRPr lang="es-ES" sz="16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800" dirty="0">
                <a:latin typeface="Calibri" panose="020F0502020204030204" pitchFamily="34" charset="0"/>
                <a:ea typeface="Times New Roman" panose="02020603050405020304" pitchFamily="18" charset="0"/>
                <a:cs typeface="Times New Roman" panose="02020603050405020304" pitchFamily="18" charset="0"/>
              </a:rPr>
              <a:t> </a:t>
            </a:r>
            <a:endParaRPr lang="es-ES" sz="1600" dirty="0">
              <a:latin typeface="Arial" panose="020B0604020202020204" pitchFamily="34" charset="0"/>
              <a:ea typeface="Times New Roman" panose="02020603050405020304" pitchFamily="18" charset="0"/>
              <a:cs typeface="Times New Roman" panose="02020603050405020304" pitchFamily="18" charset="0"/>
            </a:endParaRPr>
          </a:p>
          <a:p>
            <a:pPr indent="449580" algn="just">
              <a:lnSpc>
                <a:spcPct val="10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Resumidamente ambos grupos estaban representados en las siguientes medias o promedios: Edad 61 años (DE 7,7); Varones 67%; Media de duración de la diabetes 8 años; Presión sanguínea 144/83 mm Hg; IMC 30 Kg/m2; Historia de HTA 75%, Enfermedad </a:t>
            </a:r>
            <a:r>
              <a:rPr lang="es-ES" sz="2000" dirty="0" err="1">
                <a:latin typeface="Calibri" panose="020F0502020204030204" pitchFamily="34" charset="0"/>
                <a:ea typeface="Times New Roman" panose="02020603050405020304" pitchFamily="18" charset="0"/>
                <a:cs typeface="Times New Roman" panose="02020603050405020304" pitchFamily="18" charset="0"/>
              </a:rPr>
              <a:t>microvascular</a:t>
            </a:r>
            <a:r>
              <a:rPr lang="es-ES" sz="2000" dirty="0">
                <a:latin typeface="Calibri" panose="020F0502020204030204" pitchFamily="34" charset="0"/>
                <a:ea typeface="Times New Roman" panose="02020603050405020304" pitchFamily="18" charset="0"/>
                <a:cs typeface="Times New Roman" panose="02020603050405020304" pitchFamily="18" charset="0"/>
              </a:rPr>
              <a:t> (retinopatía, nefropatía o neuropatía) 42%, Mtos hipoglucemiantes (</a:t>
            </a:r>
            <a:r>
              <a:rPr lang="es-ES" sz="2000" dirty="0" err="1">
                <a:latin typeface="Calibri" panose="020F0502020204030204" pitchFamily="34" charset="0"/>
                <a:ea typeface="Times New Roman" panose="02020603050405020304" pitchFamily="18" charset="0"/>
                <a:cs typeface="Times New Roman" panose="02020603050405020304" pitchFamily="18" charset="0"/>
              </a:rPr>
              <a:t>Met</a:t>
            </a:r>
            <a:r>
              <a:rPr lang="es-ES" sz="2000" dirty="0">
                <a:latin typeface="Calibri" panose="020F0502020204030204" pitchFamily="34" charset="0"/>
                <a:ea typeface="Times New Roman" panose="02020603050405020304" pitchFamily="18" charset="0"/>
                <a:cs typeface="Times New Roman" panose="02020603050405020304" pitchFamily="18" charset="0"/>
              </a:rPr>
              <a:t> 10%, SU 20%, </a:t>
            </a:r>
            <a:r>
              <a:rPr lang="es-ES" sz="2000" dirty="0" err="1">
                <a:latin typeface="Calibri" panose="020F0502020204030204" pitchFamily="34" charset="0"/>
                <a:ea typeface="Times New Roman" panose="02020603050405020304" pitchFamily="18" charset="0"/>
                <a:cs typeface="Times New Roman" panose="02020603050405020304" pitchFamily="18" charset="0"/>
              </a:rPr>
              <a:t>Met+SU</a:t>
            </a:r>
            <a:r>
              <a:rPr lang="es-ES" sz="2000" dirty="0">
                <a:latin typeface="Calibri" panose="020F0502020204030204" pitchFamily="34" charset="0"/>
                <a:ea typeface="Times New Roman" panose="02020603050405020304" pitchFamily="18" charset="0"/>
                <a:cs typeface="Times New Roman" panose="02020603050405020304" pitchFamily="18" charset="0"/>
              </a:rPr>
              <a:t> 25%; </a:t>
            </a:r>
            <a:r>
              <a:rPr lang="es-ES" sz="2000" dirty="0" err="1">
                <a:latin typeface="Calibri" panose="020F0502020204030204" pitchFamily="34" charset="0"/>
                <a:ea typeface="Times New Roman" panose="02020603050405020304" pitchFamily="18" charset="0"/>
                <a:cs typeface="Times New Roman" panose="02020603050405020304" pitchFamily="18" charset="0"/>
              </a:rPr>
              <a:t>Ins</a:t>
            </a:r>
            <a:r>
              <a:rPr lang="es-ES" sz="2000" dirty="0">
                <a:latin typeface="Calibri" panose="020F0502020204030204" pitchFamily="34" charset="0"/>
                <a:ea typeface="Times New Roman" panose="02020603050405020304" pitchFamily="18" charset="0"/>
                <a:cs typeface="Times New Roman" panose="02020603050405020304" pitchFamily="18" charset="0"/>
              </a:rPr>
              <a:t> 0,1%; </a:t>
            </a:r>
            <a:r>
              <a:rPr lang="es-ES" sz="2000" dirty="0" err="1">
                <a:latin typeface="Calibri" panose="020F0502020204030204" pitchFamily="34" charset="0"/>
                <a:ea typeface="Times New Roman" panose="02020603050405020304" pitchFamily="18" charset="0"/>
                <a:cs typeface="Times New Roman" panose="02020603050405020304" pitchFamily="18" charset="0"/>
              </a:rPr>
              <a:t>Ins+Met</a:t>
            </a:r>
            <a:r>
              <a:rPr lang="es-ES" sz="2000" dirty="0">
                <a:latin typeface="Calibri" panose="020F0502020204030204" pitchFamily="34" charset="0"/>
                <a:ea typeface="Times New Roman" panose="02020603050405020304" pitchFamily="18" charset="0"/>
                <a:cs typeface="Times New Roman" panose="02020603050405020304" pitchFamily="18" charset="0"/>
              </a:rPr>
              <a:t> 18%; </a:t>
            </a:r>
            <a:r>
              <a:rPr lang="es-ES" sz="2000" dirty="0" err="1">
                <a:latin typeface="Calibri" panose="020F0502020204030204" pitchFamily="34" charset="0"/>
                <a:ea typeface="Times New Roman" panose="02020603050405020304" pitchFamily="18" charset="0"/>
                <a:cs typeface="Times New Roman" panose="02020603050405020304" pitchFamily="18" charset="0"/>
              </a:rPr>
              <a:t>Ins+SU</a:t>
            </a:r>
            <a:r>
              <a:rPr lang="es-ES" sz="2000" dirty="0">
                <a:latin typeface="Calibri" panose="020F0502020204030204" pitchFamily="34" charset="0"/>
                <a:ea typeface="Times New Roman" panose="02020603050405020304" pitchFamily="18" charset="0"/>
                <a:cs typeface="Times New Roman" panose="02020603050405020304" pitchFamily="18" charset="0"/>
              </a:rPr>
              <a:t> 4%, </a:t>
            </a:r>
            <a:r>
              <a:rPr lang="es-ES" sz="2000" dirty="0" err="1">
                <a:latin typeface="Calibri" panose="020F0502020204030204" pitchFamily="34" charset="0"/>
                <a:ea typeface="Times New Roman" panose="02020603050405020304" pitchFamily="18" charset="0"/>
                <a:cs typeface="Times New Roman" panose="02020603050405020304" pitchFamily="18" charset="0"/>
              </a:rPr>
              <a:t>Ins+Met+SU</a:t>
            </a:r>
            <a:r>
              <a:rPr lang="es-ES" sz="2000" dirty="0">
                <a:latin typeface="Calibri" panose="020F0502020204030204" pitchFamily="34" charset="0"/>
                <a:ea typeface="Times New Roman" panose="02020603050405020304" pitchFamily="18" charset="0"/>
                <a:cs typeface="Times New Roman" panose="02020603050405020304" pitchFamily="18" charset="0"/>
              </a:rPr>
              <a:t>: 4%); Fumadores actuales 13%; Exfumadores 45%, Hb1Ac 7,9% (IQR 7-8,9); Col LDL /HDL 112 /43 mg/dl; TG 70 mg/dl; Creatinina 0,89 mg/dl.</a:t>
            </a:r>
            <a:endParaRPr lang="es-ES" sz="16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3743570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p:cNvPicPr>
            <a:picLocks noGrp="1" noChangeAspect="1"/>
          </p:cNvPicPr>
          <p:nvPr>
            <p:ph idx="1"/>
          </p:nvPr>
        </p:nvPicPr>
        <p:blipFill>
          <a:blip r:embed="rId2"/>
          <a:stretch>
            <a:fillRect/>
          </a:stretch>
        </p:blipFill>
        <p:spPr>
          <a:xfrm>
            <a:off x="360803" y="219573"/>
            <a:ext cx="9880478" cy="6356171"/>
          </a:xfrm>
          <a:prstGeom prst="rect">
            <a:avLst/>
          </a:prstGeom>
        </p:spPr>
      </p:pic>
      <p:pic>
        <p:nvPicPr>
          <p:cNvPr id="9" name="Imagen 8"/>
          <p:cNvPicPr>
            <a:picLocks noChangeAspect="1"/>
          </p:cNvPicPr>
          <p:nvPr/>
        </p:nvPicPr>
        <p:blipFill>
          <a:blip r:embed="rId3"/>
          <a:stretch>
            <a:fillRect/>
          </a:stretch>
        </p:blipFill>
        <p:spPr>
          <a:xfrm>
            <a:off x="10013496" y="450596"/>
            <a:ext cx="2024047" cy="1646063"/>
          </a:xfrm>
          <a:prstGeom prst="rect">
            <a:avLst/>
          </a:prstGeom>
        </p:spPr>
      </p:pic>
      <p:pic>
        <p:nvPicPr>
          <p:cNvPr id="10" name="Imagen 9"/>
          <p:cNvPicPr>
            <a:picLocks noChangeAspect="1"/>
          </p:cNvPicPr>
          <p:nvPr/>
        </p:nvPicPr>
        <p:blipFill>
          <a:blip r:embed="rId4"/>
          <a:stretch>
            <a:fillRect/>
          </a:stretch>
        </p:blipFill>
        <p:spPr>
          <a:xfrm>
            <a:off x="10013496" y="4620281"/>
            <a:ext cx="2286198" cy="2377646"/>
          </a:xfrm>
          <a:prstGeom prst="rect">
            <a:avLst/>
          </a:prstGeom>
        </p:spPr>
      </p:pic>
    </p:spTree>
    <p:extLst>
      <p:ext uri="{BB962C8B-B14F-4D97-AF65-F5344CB8AC3E}">
        <p14:creationId xmlns:p14="http://schemas.microsoft.com/office/powerpoint/2010/main" val="62745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979715" y="609410"/>
            <a:ext cx="10189028" cy="5791390"/>
          </a:xfrm>
        </p:spPr>
        <p:txBody>
          <a:bodyPr>
            <a:normAutofit/>
          </a:bodyPr>
          <a:lstStyle/>
          <a:p>
            <a:pPr algn="just">
              <a:lnSpc>
                <a:spcPct val="100000"/>
              </a:lnSpc>
              <a:spcBef>
                <a:spcPts val="1200"/>
              </a:spcBef>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5º ¿Se mantuvo oculta la asignación de los grupos para los pacientes y los médicos que hacen el seguimiento?:</a:t>
            </a:r>
            <a:r>
              <a:rPr lang="es-ES" sz="2000" dirty="0">
                <a:latin typeface="Calibri" panose="020F0502020204030204" pitchFamily="34" charset="0"/>
                <a:ea typeface="Times New Roman" panose="02020603050405020304" pitchFamily="18" charset="0"/>
                <a:cs typeface="Times New Roman" panose="02020603050405020304" pitchFamily="18" charset="0"/>
              </a:rPr>
              <a:t> Sí y Sí. </a:t>
            </a:r>
          </a:p>
          <a:p>
            <a:pPr algn="just">
              <a:lnSpc>
                <a:spcPct val="100000"/>
              </a:lnSpc>
              <a:spcBef>
                <a:spcPts val="1200"/>
              </a:spcBef>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¿Y para los investigadores que asignan los eventos?:</a:t>
            </a:r>
            <a:r>
              <a:rPr lang="es-ES" sz="2000" dirty="0">
                <a:latin typeface="Calibri" panose="020F0502020204030204" pitchFamily="34" charset="0"/>
                <a:ea typeface="Times New Roman" panose="02020603050405020304" pitchFamily="18" charset="0"/>
                <a:cs typeface="Times New Roman" panose="02020603050405020304" pitchFamily="18" charset="0"/>
              </a:rPr>
              <a:t> Sí, existiendo incluso un comité de adjudicación de eventos con dos revisores independientes para los ECG de infarto de miocardio silente. </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26962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1750423" y="1375673"/>
            <a:ext cx="8595360" cy="2125173"/>
          </a:xfrm>
        </p:spPr>
        <p:txBody>
          <a:bodyPr>
            <a:normAutofit/>
          </a:bodyPr>
          <a:lstStyle/>
          <a:p>
            <a:pPr algn="just">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Antes de comenzar abrimos un paréntesis para recordar la estructura de un Resumen de una Evaluación GRADE de un Ensayo Clínico</a:t>
            </a:r>
          </a:p>
          <a:p>
            <a:pPr algn="just">
              <a:spcAft>
                <a:spcPts val="0"/>
              </a:spcAft>
            </a:pPr>
            <a:r>
              <a:rPr lang="es-ES" sz="4800" dirty="0">
                <a:latin typeface="Calibri" panose="020F0502020204030204" pitchFamily="34" charset="0"/>
                <a:ea typeface="Calibri" panose="020F0502020204030204" pitchFamily="34" charset="0"/>
                <a:cs typeface="Times New Roman" panose="02020603050405020304" pitchFamily="18" charset="0"/>
              </a:rPr>
              <a:t>(…</a:t>
            </a:r>
          </a:p>
          <a:p>
            <a:pPr algn="l"/>
            <a:endParaRPr lang="es-ES" dirty="0"/>
          </a:p>
        </p:txBody>
      </p:sp>
    </p:spTree>
    <p:extLst>
      <p:ext uri="{BB962C8B-B14F-4D97-AF65-F5344CB8AC3E}">
        <p14:creationId xmlns:p14="http://schemas.microsoft.com/office/powerpoint/2010/main" val="160007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8"/>
            <a:ext cx="10535478" cy="5287618"/>
          </a:xfrm>
        </p:spPr>
        <p:txBody>
          <a:bodyPr>
            <a:normAutofit lnSpcReduction="10000"/>
          </a:bodyPr>
          <a:lstStyle/>
          <a:p>
            <a:pPr algn="just">
              <a:lnSpc>
                <a:spcPct val="100000"/>
              </a:lnSpc>
            </a:pPr>
            <a:r>
              <a:rPr lang="es-ES" sz="2000" b="1" dirty="0">
                <a:solidFill>
                  <a:srgbClr val="0000FF"/>
                </a:solidFill>
              </a:rPr>
              <a:t>B) SEGUIMIENTO, ABADONOS Y PÉRDIDAS.</a:t>
            </a:r>
            <a:endParaRPr lang="es-ES" sz="400" b="1" dirty="0">
              <a:solidFill>
                <a:srgbClr val="0000FF"/>
              </a:solidFill>
            </a:endParaRPr>
          </a:p>
          <a:p>
            <a:pPr algn="just">
              <a:lnSpc>
                <a:spcPct val="100000"/>
              </a:lnSpc>
            </a:pPr>
            <a:endParaRPr lang="es-ES" sz="500" dirty="0"/>
          </a:p>
          <a:p>
            <a:pPr algn="just">
              <a:lnSpc>
                <a:spcPct val="110000"/>
              </a:lnSpc>
            </a:pPr>
            <a:r>
              <a:rPr lang="es-ES" sz="2000" b="1" dirty="0">
                <a:solidFill>
                  <a:srgbClr val="0000FF"/>
                </a:solidFill>
              </a:rPr>
              <a:t>1º Pauta de tratamientos y cuidados: </a:t>
            </a:r>
            <a:r>
              <a:rPr lang="es-ES" sz="2000" dirty="0" err="1"/>
              <a:t>Pioglitazona</a:t>
            </a:r>
            <a:r>
              <a:rPr lang="es-ES" sz="2000" dirty="0"/>
              <a:t> y placebo estaban enmascarados. La pauta en ambos fue: 15 mg el primer mes, 30 mg el segundo, subiendo hasta 45 mg si no se obtenía el objetivo de Hb1Ac planificado. En cualquier momento del estudio la dosis puede ser ajustada entre 15 a 45 mg en función el objetivo de Hb1Ac.</a:t>
            </a:r>
          </a:p>
          <a:p>
            <a:pPr algn="just">
              <a:lnSpc>
                <a:spcPct val="110000"/>
              </a:lnSpc>
            </a:pPr>
            <a:r>
              <a:rPr lang="es-ES" sz="2000" dirty="0"/>
              <a:t>	Ambos grupos tomaban su medicación de base (que estaba equilibrada en el inicio) y los investigadores fueron alentados para conseguir como objetivo una Hb1Ac &lt; 6,5%, y para los objetivos de recomendados por la Guía 1999 de la Federación Europea de Diabetes para hipolipemiantes, antihipertensivos  y </a:t>
            </a:r>
            <a:r>
              <a:rPr lang="es-ES" sz="2000" dirty="0" err="1"/>
              <a:t>antiagregantes</a:t>
            </a:r>
            <a:r>
              <a:rPr lang="es-ES" sz="2000" dirty="0"/>
              <a:t> plaquetarios.</a:t>
            </a:r>
          </a:p>
          <a:p>
            <a:pPr algn="just">
              <a:lnSpc>
                <a:spcPct val="110000"/>
              </a:lnSpc>
            </a:pPr>
            <a:r>
              <a:rPr lang="es-ES" sz="2000" dirty="0"/>
              <a:t>	En ambos grupos las visitas de seguimiento fueron en el mes: 1, 2, 4, 6, 8, 10, 12 y cada 3 meses desde aquí hasta el final, en los que se toman el peso y las medidas vitales.</a:t>
            </a:r>
            <a:endParaRPr lang="es-ES" sz="400" b="1" dirty="0">
              <a:solidFill>
                <a:srgbClr val="0000FF"/>
              </a:solidFill>
            </a:endParaRPr>
          </a:p>
          <a:p>
            <a:pPr algn="just">
              <a:lnSpc>
                <a:spcPct val="100000"/>
              </a:lnSpc>
            </a:pPr>
            <a:endParaRPr lang="es-ES" sz="500" b="1" dirty="0">
              <a:solidFill>
                <a:srgbClr val="0000FF"/>
              </a:solidFill>
            </a:endParaRPr>
          </a:p>
          <a:p>
            <a:pPr algn="just">
              <a:lnSpc>
                <a:spcPct val="100000"/>
              </a:lnSpc>
            </a:pPr>
            <a:r>
              <a:rPr lang="es-ES" sz="2000" b="1" dirty="0">
                <a:solidFill>
                  <a:srgbClr val="0000FF"/>
                </a:solidFill>
              </a:rPr>
              <a:t>2º Tiempo de seguimiento conseguido: </a:t>
            </a:r>
            <a:r>
              <a:rPr lang="es-ES" sz="2000" dirty="0"/>
              <a:t>Media de 34,5 meses (2,9 años).</a:t>
            </a:r>
          </a:p>
          <a:p>
            <a:pPr algn="just">
              <a:lnSpc>
                <a:spcPct val="100000"/>
              </a:lnSpc>
            </a:pPr>
            <a:endParaRPr lang="es-ES" sz="500" dirty="0"/>
          </a:p>
          <a:p>
            <a:pPr algn="just">
              <a:lnSpc>
                <a:spcPct val="100000"/>
              </a:lnSpc>
            </a:pPr>
            <a:r>
              <a:rPr lang="es-ES" sz="2000" b="1" dirty="0">
                <a:solidFill>
                  <a:srgbClr val="0000FF"/>
                </a:solidFill>
              </a:rPr>
              <a:t>3º ¿Se detuvo el estudio antes de lo proyectado?: </a:t>
            </a:r>
            <a:r>
              <a:rPr lang="es-ES" sz="2000" dirty="0"/>
              <a:t>No.</a:t>
            </a:r>
          </a:p>
          <a:p>
            <a:pPr algn="just"/>
            <a:endParaRPr lang="es-ES" dirty="0"/>
          </a:p>
        </p:txBody>
      </p:sp>
    </p:spTree>
    <p:extLst>
      <p:ext uri="{BB962C8B-B14F-4D97-AF65-F5344CB8AC3E}">
        <p14:creationId xmlns:p14="http://schemas.microsoft.com/office/powerpoint/2010/main" val="2015779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7"/>
            <a:ext cx="10535478" cy="5605669"/>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4º Abandonos del tratamiento (discontinuación) y pérdidas:</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b="1" dirty="0">
                <a:latin typeface="Calibri" panose="020F0502020204030204" pitchFamily="34" charset="0"/>
                <a:ea typeface="Times New Roman" panose="02020603050405020304" pitchFamily="18" charset="0"/>
                <a:cs typeface="Times New Roman" panose="02020603050405020304" pitchFamily="18" charset="0"/>
              </a:rPr>
              <a:t>1. Abandonos totales:</a:t>
            </a:r>
            <a:r>
              <a:rPr lang="es-ES" sz="2000" dirty="0">
                <a:latin typeface="Calibri" panose="020F0502020204030204" pitchFamily="34" charset="0"/>
                <a:ea typeface="Times New Roman" panose="02020603050405020304" pitchFamily="18" charset="0"/>
                <a:cs typeface="Times New Roman" panose="02020603050405020304" pitchFamily="18" charset="0"/>
              </a:rPr>
              <a:t> Fueron similares: 16,4% vs 16,7%.</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b="1" dirty="0">
                <a:latin typeface="Calibri" panose="020F0502020204030204" pitchFamily="34" charset="0"/>
                <a:ea typeface="Times New Roman" panose="02020603050405020304" pitchFamily="18" charset="0"/>
                <a:cs typeface="Times New Roman" panose="02020603050405020304" pitchFamily="18" charset="0"/>
              </a:rPr>
              <a:t>2. Abandonos por efectos adversos:</a:t>
            </a:r>
            <a:r>
              <a:rPr lang="es-ES" sz="2000" dirty="0">
                <a:latin typeface="Calibri" panose="020F0502020204030204" pitchFamily="34" charset="0"/>
                <a:ea typeface="Times New Roman" panose="02020603050405020304" pitchFamily="18" charset="0"/>
                <a:cs typeface="Times New Roman" panose="02020603050405020304" pitchFamily="18" charset="0"/>
              </a:rPr>
              <a:t> Hubo significativamente más en el </a:t>
            </a:r>
            <a:r>
              <a:rPr lang="es-ES" sz="2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9% </a:t>
            </a:r>
            <a:r>
              <a:rPr lang="es-ES" sz="2000" dirty="0">
                <a:latin typeface="Calibri" panose="020F0502020204030204" pitchFamily="34" charset="0"/>
                <a:ea typeface="Times New Roman" panose="02020603050405020304" pitchFamily="18" charset="0"/>
                <a:cs typeface="Times New Roman" panose="02020603050405020304" pitchFamily="18" charset="0"/>
              </a:rPr>
              <a:t>del grupo de </a:t>
            </a:r>
            <a:r>
              <a:rPr lang="es-ES" sz="2000" dirty="0" err="1">
                <a:latin typeface="Calibri" panose="020F0502020204030204" pitchFamily="34" charset="0"/>
                <a:ea typeface="Times New Roman" panose="02020603050405020304" pitchFamily="18" charset="0"/>
                <a:cs typeface="Times New Roman" panose="02020603050405020304" pitchFamily="18" charset="0"/>
              </a:rPr>
              <a:t>pioglitazona</a:t>
            </a:r>
            <a:r>
              <a:rPr lang="es-ES" sz="2000" dirty="0">
                <a:latin typeface="Calibri" panose="020F0502020204030204" pitchFamily="34" charset="0"/>
                <a:ea typeface="Times New Roman" panose="02020603050405020304" pitchFamily="18" charset="0"/>
                <a:cs typeface="Times New Roman" panose="02020603050405020304" pitchFamily="18" charset="0"/>
              </a:rPr>
              <a:t> frente al 7,5% en el grupo de placebo, </a:t>
            </a:r>
            <a:r>
              <a:rPr lang="es-ES" sz="2000" i="1" dirty="0">
                <a:latin typeface="Calibri" panose="020F0502020204030204" pitchFamily="34" charset="0"/>
                <a:ea typeface="Times New Roman" panose="02020603050405020304" pitchFamily="18" charset="0"/>
                <a:cs typeface="Times New Roman" panose="02020603050405020304" pitchFamily="18" charset="0"/>
              </a:rPr>
              <a:t>p</a:t>
            </a:r>
            <a:r>
              <a:rPr lang="es-ES" sz="2000" dirty="0">
                <a:latin typeface="Calibri" panose="020F0502020204030204" pitchFamily="34" charset="0"/>
                <a:ea typeface="Times New Roman" panose="02020603050405020304" pitchFamily="18" charset="0"/>
                <a:cs typeface="Times New Roman" panose="02020603050405020304" pitchFamily="18" charset="0"/>
              </a:rPr>
              <a:t> = 0,048.</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latin typeface="Calibri" panose="020F0502020204030204" pitchFamily="34" charset="0"/>
                <a:ea typeface="Times New Roman" panose="02020603050405020304" pitchFamily="18" charset="0"/>
                <a:cs typeface="Times New Roman" panose="02020603050405020304" pitchFamily="18" charset="0"/>
              </a:rPr>
              <a:t>	2. Pérdidas de seguimiento: </a:t>
            </a:r>
            <a:r>
              <a:rPr lang="es-ES" sz="2000" dirty="0">
                <a:latin typeface="Calibri" panose="020F0502020204030204" pitchFamily="34" charset="0"/>
                <a:ea typeface="Times New Roman" panose="02020603050405020304" pitchFamily="18" charset="0"/>
                <a:cs typeface="Times New Roman" panose="02020603050405020304" pitchFamily="18" charset="0"/>
              </a:rPr>
              <a:t>Hubo sólo 1 pérdida en cada grupo.</a:t>
            </a: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5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5º Se efectuó análisis por (intención de tratar, protocolo…):</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Se efectuó por intención de tratar (ITT), considerándose incluidos para el análisis los que tomaron al menos la primera dosis de medicación.</a:t>
            </a: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endParaRPr lang="es-ES" dirty="0"/>
          </a:p>
        </p:txBody>
      </p:sp>
    </p:spTree>
    <p:extLst>
      <p:ext uri="{BB962C8B-B14F-4D97-AF65-F5344CB8AC3E}">
        <p14:creationId xmlns:p14="http://schemas.microsoft.com/office/powerpoint/2010/main" val="49310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1436915" y="813590"/>
            <a:ext cx="8739051" cy="3448118"/>
          </a:xfrm>
        </p:spPr>
        <p:txBody>
          <a:bodyPr>
            <a:normAutofit/>
          </a:bodyPr>
          <a:lstStyle/>
          <a:p>
            <a:pPr algn="just">
              <a:spcAft>
                <a:spcPts val="0"/>
              </a:spcAft>
            </a:pPr>
            <a:r>
              <a:rPr lang="es-ES" sz="2800" dirty="0">
                <a:latin typeface="Calibri" panose="020F0502020204030204" pitchFamily="34" charset="0"/>
                <a:ea typeface="Calibri" panose="020F0502020204030204" pitchFamily="34" charset="0"/>
                <a:cs typeface="Times New Roman" panose="02020603050405020304" pitchFamily="18" charset="0"/>
              </a:rPr>
              <a:t>Abramos antes de continuar un paréntesis para hablar del análisis por intención de tratar (ITT) y el análisis por protocolo (PP)</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4800" dirty="0">
                <a:latin typeface="Calibri" panose="020F0502020204030204" pitchFamily="34" charset="0"/>
                <a:cs typeface="Times New Roman" panose="02020603050405020304" pitchFamily="18" charset="0"/>
              </a:rPr>
              <a:t>(…</a:t>
            </a:r>
            <a:endParaRPr lang="es-ES" sz="4800" dirty="0"/>
          </a:p>
        </p:txBody>
      </p:sp>
    </p:spTree>
    <p:extLst>
      <p:ext uri="{BB962C8B-B14F-4D97-AF65-F5344CB8AC3E}">
        <p14:creationId xmlns:p14="http://schemas.microsoft.com/office/powerpoint/2010/main" val="2340068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76889B3-3ED4-4B38-BD92-8FAA89FB7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2820988"/>
            <a:ext cx="719137"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3">
            <a:extLst>
              <a:ext uri="{FF2B5EF4-FFF2-40B4-BE49-F238E27FC236}">
                <a16:creationId xmlns:a16="http://schemas.microsoft.com/office/drawing/2014/main" id="{6CF8C424-7247-41CC-89EA-44A6B4A38A76}"/>
              </a:ext>
            </a:extLst>
          </p:cNvPr>
          <p:cNvSpPr>
            <a:spLocks noChangeShapeType="1"/>
          </p:cNvSpPr>
          <p:nvPr/>
        </p:nvSpPr>
        <p:spPr bwMode="auto">
          <a:xfrm>
            <a:off x="3240088" y="2065338"/>
            <a:ext cx="5038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4" name="Line 4">
            <a:extLst>
              <a:ext uri="{FF2B5EF4-FFF2-40B4-BE49-F238E27FC236}">
                <a16:creationId xmlns:a16="http://schemas.microsoft.com/office/drawing/2014/main" id="{8BD772FE-A75C-4FEA-81B3-1D7BA0B6C63B}"/>
              </a:ext>
            </a:extLst>
          </p:cNvPr>
          <p:cNvSpPr>
            <a:spLocks noChangeShapeType="1"/>
          </p:cNvSpPr>
          <p:nvPr/>
        </p:nvSpPr>
        <p:spPr bwMode="auto">
          <a:xfrm>
            <a:off x="3240088" y="4224338"/>
            <a:ext cx="50387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5" name="Line 5">
            <a:extLst>
              <a:ext uri="{FF2B5EF4-FFF2-40B4-BE49-F238E27FC236}">
                <a16:creationId xmlns:a16="http://schemas.microsoft.com/office/drawing/2014/main" id="{8F5DB881-5495-4769-AC46-9D4D23529E21}"/>
              </a:ext>
            </a:extLst>
          </p:cNvPr>
          <p:cNvSpPr>
            <a:spLocks noChangeShapeType="1"/>
          </p:cNvSpPr>
          <p:nvPr/>
        </p:nvSpPr>
        <p:spPr bwMode="auto">
          <a:xfrm>
            <a:off x="4905375" y="1839913"/>
            <a:ext cx="0" cy="439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6" name="Line 6">
            <a:extLst>
              <a:ext uri="{FF2B5EF4-FFF2-40B4-BE49-F238E27FC236}">
                <a16:creationId xmlns:a16="http://schemas.microsoft.com/office/drawing/2014/main" id="{CB21595B-CB44-4013-89EB-605722687AAE}"/>
              </a:ext>
            </a:extLst>
          </p:cNvPr>
          <p:cNvSpPr>
            <a:spLocks noChangeShapeType="1"/>
          </p:cNvSpPr>
          <p:nvPr/>
        </p:nvSpPr>
        <p:spPr bwMode="auto">
          <a:xfrm>
            <a:off x="4905375" y="4010025"/>
            <a:ext cx="0" cy="439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7" name="Text Box 7">
            <a:extLst>
              <a:ext uri="{FF2B5EF4-FFF2-40B4-BE49-F238E27FC236}">
                <a16:creationId xmlns:a16="http://schemas.microsoft.com/office/drawing/2014/main" id="{7F5D3B9B-C169-427E-A8F0-FF6333FDB410}"/>
              </a:ext>
            </a:extLst>
          </p:cNvPr>
          <p:cNvSpPr txBox="1">
            <a:spLocks noChangeArrowheads="1"/>
          </p:cNvSpPr>
          <p:nvPr/>
        </p:nvSpPr>
        <p:spPr bwMode="auto">
          <a:xfrm>
            <a:off x="4545013" y="2289175"/>
            <a:ext cx="720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 mes</a:t>
            </a:r>
          </a:p>
        </p:txBody>
      </p:sp>
      <p:sp>
        <p:nvSpPr>
          <p:cNvPr id="8" name="Text Box 8">
            <a:extLst>
              <a:ext uri="{FF2B5EF4-FFF2-40B4-BE49-F238E27FC236}">
                <a16:creationId xmlns:a16="http://schemas.microsoft.com/office/drawing/2014/main" id="{892BECB9-C983-4B30-93C0-0C7227151E3A}"/>
              </a:ext>
            </a:extLst>
          </p:cNvPr>
          <p:cNvSpPr txBox="1">
            <a:spLocks noChangeArrowheads="1"/>
          </p:cNvSpPr>
          <p:nvPr/>
        </p:nvSpPr>
        <p:spPr bwMode="auto">
          <a:xfrm>
            <a:off x="4545013" y="4465638"/>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 mes</a:t>
            </a:r>
          </a:p>
        </p:txBody>
      </p:sp>
      <p:sp>
        <p:nvSpPr>
          <p:cNvPr id="9" name="Text Box 9">
            <a:extLst>
              <a:ext uri="{FF2B5EF4-FFF2-40B4-BE49-F238E27FC236}">
                <a16:creationId xmlns:a16="http://schemas.microsoft.com/office/drawing/2014/main" id="{625009E4-521B-422D-97E4-8935DA279BFD}"/>
              </a:ext>
            </a:extLst>
          </p:cNvPr>
          <p:cNvSpPr txBox="1">
            <a:spLocks noChangeArrowheads="1"/>
          </p:cNvSpPr>
          <p:nvPr/>
        </p:nvSpPr>
        <p:spPr bwMode="auto">
          <a:xfrm>
            <a:off x="3419475" y="1736725"/>
            <a:ext cx="1125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10 ICTUS</a:t>
            </a:r>
          </a:p>
        </p:txBody>
      </p:sp>
      <p:sp>
        <p:nvSpPr>
          <p:cNvPr id="10" name="Text Box 10">
            <a:extLst>
              <a:ext uri="{FF2B5EF4-FFF2-40B4-BE49-F238E27FC236}">
                <a16:creationId xmlns:a16="http://schemas.microsoft.com/office/drawing/2014/main" id="{E9D164B7-2897-4948-82B5-5A5DC3899E49}"/>
              </a:ext>
            </a:extLst>
          </p:cNvPr>
          <p:cNvSpPr txBox="1">
            <a:spLocks noChangeArrowheads="1"/>
          </p:cNvSpPr>
          <p:nvPr/>
        </p:nvSpPr>
        <p:spPr bwMode="auto">
          <a:xfrm>
            <a:off x="3511550" y="3886200"/>
            <a:ext cx="1125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10 ICTUS</a:t>
            </a:r>
          </a:p>
        </p:txBody>
      </p:sp>
      <p:sp>
        <p:nvSpPr>
          <p:cNvPr id="11" name="Text Box 11">
            <a:extLst>
              <a:ext uri="{FF2B5EF4-FFF2-40B4-BE49-F238E27FC236}">
                <a16:creationId xmlns:a16="http://schemas.microsoft.com/office/drawing/2014/main" id="{AA3FA1A3-5E2E-46C5-886C-F292E50BD244}"/>
              </a:ext>
            </a:extLst>
          </p:cNvPr>
          <p:cNvSpPr txBox="1">
            <a:spLocks noChangeArrowheads="1"/>
          </p:cNvSpPr>
          <p:nvPr/>
        </p:nvSpPr>
        <p:spPr bwMode="auto">
          <a:xfrm>
            <a:off x="5895975" y="1736725"/>
            <a:ext cx="1349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10 ICTUS</a:t>
            </a:r>
          </a:p>
        </p:txBody>
      </p:sp>
      <p:sp>
        <p:nvSpPr>
          <p:cNvPr id="12" name="Text Box 12">
            <a:extLst>
              <a:ext uri="{FF2B5EF4-FFF2-40B4-BE49-F238E27FC236}">
                <a16:creationId xmlns:a16="http://schemas.microsoft.com/office/drawing/2014/main" id="{07D59583-679B-489F-95E8-E438AB7AC454}"/>
              </a:ext>
            </a:extLst>
          </p:cNvPr>
          <p:cNvSpPr txBox="1">
            <a:spLocks noChangeArrowheads="1"/>
          </p:cNvSpPr>
          <p:nvPr/>
        </p:nvSpPr>
        <p:spPr bwMode="auto">
          <a:xfrm>
            <a:off x="5986463" y="3886200"/>
            <a:ext cx="1349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10 ICTUS</a:t>
            </a:r>
          </a:p>
        </p:txBody>
      </p:sp>
      <p:sp>
        <p:nvSpPr>
          <p:cNvPr id="13" name="Line 13">
            <a:extLst>
              <a:ext uri="{FF2B5EF4-FFF2-40B4-BE49-F238E27FC236}">
                <a16:creationId xmlns:a16="http://schemas.microsoft.com/office/drawing/2014/main" id="{D4813F33-AC4B-4019-8C67-F26FF797E309}"/>
              </a:ext>
            </a:extLst>
          </p:cNvPr>
          <p:cNvSpPr>
            <a:spLocks noChangeShapeType="1"/>
          </p:cNvSpPr>
          <p:nvPr/>
        </p:nvSpPr>
        <p:spPr bwMode="auto">
          <a:xfrm>
            <a:off x="8281988" y="1839913"/>
            <a:ext cx="0" cy="4397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4" name="Line 14">
            <a:extLst>
              <a:ext uri="{FF2B5EF4-FFF2-40B4-BE49-F238E27FC236}">
                <a16:creationId xmlns:a16="http://schemas.microsoft.com/office/drawing/2014/main" id="{97F2D371-9BE1-4E10-8C08-43551CD16873}"/>
              </a:ext>
            </a:extLst>
          </p:cNvPr>
          <p:cNvSpPr>
            <a:spLocks noChangeShapeType="1"/>
          </p:cNvSpPr>
          <p:nvPr/>
        </p:nvSpPr>
        <p:spPr bwMode="auto">
          <a:xfrm>
            <a:off x="8281988" y="4010025"/>
            <a:ext cx="0" cy="4397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5" name="Text Box 15">
            <a:extLst>
              <a:ext uri="{FF2B5EF4-FFF2-40B4-BE49-F238E27FC236}">
                <a16:creationId xmlns:a16="http://schemas.microsoft.com/office/drawing/2014/main" id="{93E6BC47-1778-429F-B0CD-D8AC904660E2}"/>
              </a:ext>
            </a:extLst>
          </p:cNvPr>
          <p:cNvSpPr txBox="1">
            <a:spLocks noChangeArrowheads="1"/>
          </p:cNvSpPr>
          <p:nvPr/>
        </p:nvSpPr>
        <p:spPr bwMode="auto">
          <a:xfrm>
            <a:off x="944563" y="1736725"/>
            <a:ext cx="1981200" cy="48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algn="ctr" eaLnBrk="1" hangingPunct="1">
              <a:spcBef>
                <a:spcPct val="15000"/>
              </a:spcBef>
              <a:spcAft>
                <a:spcPct val="0"/>
              </a:spcAft>
              <a:buFontTx/>
              <a:buNone/>
            </a:pPr>
            <a:r>
              <a:rPr lang="es-ES" altLang="es-ES" sz="1200">
                <a:latin typeface="+mn-lt"/>
              </a:rPr>
              <a:t>ASPIRINA SÓLA</a:t>
            </a:r>
          </a:p>
          <a:p>
            <a:pPr algn="ctr" eaLnBrk="1" hangingPunct="1">
              <a:spcBef>
                <a:spcPct val="15000"/>
              </a:spcBef>
              <a:spcAft>
                <a:spcPct val="0"/>
              </a:spcAft>
              <a:buFontTx/>
              <a:buNone/>
            </a:pPr>
            <a:r>
              <a:rPr lang="es-ES" altLang="es-ES" sz="1200">
                <a:latin typeface="+mn-lt"/>
              </a:rPr>
              <a:t>(100 PACIENTES)</a:t>
            </a:r>
          </a:p>
        </p:txBody>
      </p:sp>
      <p:sp>
        <p:nvSpPr>
          <p:cNvPr id="16" name="Text Box 16">
            <a:extLst>
              <a:ext uri="{FF2B5EF4-FFF2-40B4-BE49-F238E27FC236}">
                <a16:creationId xmlns:a16="http://schemas.microsoft.com/office/drawing/2014/main" id="{30B7D787-6C66-41C8-9603-7F2F33B81CE4}"/>
              </a:ext>
            </a:extLst>
          </p:cNvPr>
          <p:cNvSpPr txBox="1">
            <a:spLocks noChangeArrowheads="1"/>
          </p:cNvSpPr>
          <p:nvPr/>
        </p:nvSpPr>
        <p:spPr bwMode="auto">
          <a:xfrm>
            <a:off x="1035050" y="3875088"/>
            <a:ext cx="20256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algn="ctr" eaLnBrk="1" hangingPunct="1">
              <a:lnSpc>
                <a:spcPct val="90000"/>
              </a:lnSpc>
              <a:spcBef>
                <a:spcPct val="0"/>
              </a:spcBef>
              <a:spcAft>
                <a:spcPct val="0"/>
              </a:spcAft>
              <a:buFontTx/>
              <a:buNone/>
            </a:pPr>
            <a:r>
              <a:rPr lang="es-ES" altLang="es-ES" sz="1200">
                <a:latin typeface="+mn-lt"/>
              </a:rPr>
              <a:t>ASPIRINA </a:t>
            </a:r>
          </a:p>
          <a:p>
            <a:pPr algn="ctr" eaLnBrk="1" hangingPunct="1">
              <a:lnSpc>
                <a:spcPct val="90000"/>
              </a:lnSpc>
              <a:spcBef>
                <a:spcPct val="0"/>
              </a:spcBef>
              <a:spcAft>
                <a:spcPct val="0"/>
              </a:spcAft>
              <a:buFontTx/>
              <a:buNone/>
            </a:pPr>
            <a:r>
              <a:rPr lang="es-ES" altLang="es-ES" sz="1200">
                <a:latin typeface="+mn-lt"/>
              </a:rPr>
              <a:t>+ </a:t>
            </a:r>
          </a:p>
          <a:p>
            <a:pPr algn="ctr" eaLnBrk="1" hangingPunct="1">
              <a:lnSpc>
                <a:spcPct val="90000"/>
              </a:lnSpc>
              <a:spcBef>
                <a:spcPct val="0"/>
              </a:spcBef>
              <a:spcAft>
                <a:spcPct val="0"/>
              </a:spcAft>
              <a:buFontTx/>
              <a:buNone/>
            </a:pPr>
            <a:r>
              <a:rPr lang="es-ES" altLang="es-ES" sz="1200">
                <a:latin typeface="+mn-lt"/>
              </a:rPr>
              <a:t>CIRUGÍA</a:t>
            </a:r>
          </a:p>
          <a:p>
            <a:pPr algn="ctr" eaLnBrk="1" hangingPunct="1">
              <a:spcBef>
                <a:spcPct val="15000"/>
              </a:spcBef>
              <a:spcAft>
                <a:spcPct val="0"/>
              </a:spcAft>
              <a:buFontTx/>
              <a:buNone/>
            </a:pPr>
            <a:r>
              <a:rPr lang="es-ES" altLang="es-ES" sz="1200">
                <a:latin typeface="+mn-lt"/>
              </a:rPr>
              <a:t>(100 PACIENTES)</a:t>
            </a:r>
          </a:p>
        </p:txBody>
      </p:sp>
      <p:sp>
        <p:nvSpPr>
          <p:cNvPr id="17" name="Line 17">
            <a:extLst>
              <a:ext uri="{FF2B5EF4-FFF2-40B4-BE49-F238E27FC236}">
                <a16:creationId xmlns:a16="http://schemas.microsoft.com/office/drawing/2014/main" id="{9BA55FF7-BAFB-44F8-83E4-E18290C08D17}"/>
              </a:ext>
            </a:extLst>
          </p:cNvPr>
          <p:cNvSpPr>
            <a:spLocks noChangeShapeType="1"/>
          </p:cNvSpPr>
          <p:nvPr/>
        </p:nvSpPr>
        <p:spPr bwMode="auto">
          <a:xfrm flipV="1">
            <a:off x="1949450" y="2065338"/>
            <a:ext cx="1295400" cy="10874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 name="Line 18">
            <a:extLst>
              <a:ext uri="{FF2B5EF4-FFF2-40B4-BE49-F238E27FC236}">
                <a16:creationId xmlns:a16="http://schemas.microsoft.com/office/drawing/2014/main" id="{97E61F13-7B56-40A3-B95F-D5904F8F0ADD}"/>
              </a:ext>
            </a:extLst>
          </p:cNvPr>
          <p:cNvSpPr>
            <a:spLocks noChangeShapeType="1"/>
          </p:cNvSpPr>
          <p:nvPr/>
        </p:nvSpPr>
        <p:spPr bwMode="auto">
          <a:xfrm>
            <a:off x="1949450" y="3151188"/>
            <a:ext cx="1295400" cy="10763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9" name="Oval 19">
            <a:extLst>
              <a:ext uri="{FF2B5EF4-FFF2-40B4-BE49-F238E27FC236}">
                <a16:creationId xmlns:a16="http://schemas.microsoft.com/office/drawing/2014/main" id="{C1F202D0-75AB-458E-8C40-AAF57F249919}"/>
              </a:ext>
            </a:extLst>
          </p:cNvPr>
          <p:cNvSpPr>
            <a:spLocks noChangeArrowheads="1"/>
          </p:cNvSpPr>
          <p:nvPr/>
        </p:nvSpPr>
        <p:spPr bwMode="auto">
          <a:xfrm>
            <a:off x="3309938" y="3730625"/>
            <a:ext cx="1349375" cy="58578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0"/>
              </a:spcBef>
              <a:spcAft>
                <a:spcPct val="0"/>
              </a:spcAft>
              <a:buFontTx/>
              <a:buNone/>
            </a:pPr>
            <a:endParaRPr lang="es-ES" altLang="es-ES" sz="1800" b="0">
              <a:latin typeface="+mn-lt"/>
            </a:endParaRPr>
          </a:p>
        </p:txBody>
      </p:sp>
      <p:sp>
        <p:nvSpPr>
          <p:cNvPr id="20" name="Text Box 20">
            <a:extLst>
              <a:ext uri="{FF2B5EF4-FFF2-40B4-BE49-F238E27FC236}">
                <a16:creationId xmlns:a16="http://schemas.microsoft.com/office/drawing/2014/main" id="{2BF8F642-DE24-4F0C-AEED-54A50A105EB9}"/>
              </a:ext>
            </a:extLst>
          </p:cNvPr>
          <p:cNvSpPr txBox="1">
            <a:spLocks noChangeArrowheads="1"/>
          </p:cNvSpPr>
          <p:nvPr/>
        </p:nvSpPr>
        <p:spPr bwMode="auto">
          <a:xfrm>
            <a:off x="4546600" y="2824163"/>
            <a:ext cx="3735388" cy="65881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Pacientes no sometidos a la intervención quirúrgica por experimentar un ictus antes de que fuera posible aplicársela</a:t>
            </a:r>
          </a:p>
        </p:txBody>
      </p:sp>
      <p:sp>
        <p:nvSpPr>
          <p:cNvPr id="21" name="Text Box 21">
            <a:extLst>
              <a:ext uri="{FF2B5EF4-FFF2-40B4-BE49-F238E27FC236}">
                <a16:creationId xmlns:a16="http://schemas.microsoft.com/office/drawing/2014/main" id="{A71AA1A9-53F4-4E49-ADD9-8126F6D3E14C}"/>
              </a:ext>
            </a:extLst>
          </p:cNvPr>
          <p:cNvSpPr txBox="1">
            <a:spLocks noChangeArrowheads="1"/>
          </p:cNvSpPr>
          <p:nvPr/>
        </p:nvSpPr>
        <p:spPr bwMode="auto">
          <a:xfrm>
            <a:off x="774458" y="4911248"/>
            <a:ext cx="10491787"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eaLnBrk="1" hangingPunct="1">
              <a:spcBef>
                <a:spcPct val="20000"/>
              </a:spcBef>
              <a:defRPr/>
            </a:pPr>
            <a:r>
              <a:rPr lang="es-ES" b="1" dirty="0">
                <a:solidFill>
                  <a:srgbClr val="7030A0"/>
                </a:solidFill>
                <a:latin typeface="+mn-lt"/>
              </a:rPr>
              <a:t>Análisis por Intención de Tratar (ITT): 20/100 vs 20/100 =&gt; </a:t>
            </a:r>
            <a:r>
              <a:rPr lang="es-ES" dirty="0">
                <a:solidFill>
                  <a:srgbClr val="7030A0"/>
                </a:solidFill>
                <a:effectLst>
                  <a:outerShdw blurRad="38100" dist="38100" dir="2700000" algn="tl">
                    <a:srgbClr val="C0C0C0"/>
                  </a:outerShdw>
                </a:effectLst>
                <a:latin typeface="+mn-lt"/>
                <a:sym typeface="Wingdings" pitchFamily="2" charset="2"/>
              </a:rPr>
              <a:t>RR = 20% / 20% = 1;   RAR = 20% - 20% = 0%</a:t>
            </a:r>
          </a:p>
          <a:p>
            <a:pPr eaLnBrk="1" hangingPunct="1">
              <a:spcBef>
                <a:spcPct val="20000"/>
              </a:spcBef>
              <a:defRPr/>
            </a:pPr>
            <a:r>
              <a:rPr lang="es-ES" b="1" dirty="0">
                <a:solidFill>
                  <a:srgbClr val="FF0000"/>
                </a:solidFill>
                <a:latin typeface="+mn-lt"/>
                <a:sym typeface="Wingdings" pitchFamily="2" charset="2"/>
              </a:rPr>
              <a:t>Análisis por Protocolo: 10/90 vs 20/100 =&gt;   RR = 11,1% / 20% = 0’56;                    RAR = 20% - 11,1% = 8,9%     </a:t>
            </a:r>
          </a:p>
          <a:p>
            <a:pPr eaLnBrk="1" hangingPunct="1">
              <a:spcBef>
                <a:spcPct val="20000"/>
              </a:spcBef>
              <a:defRPr/>
            </a:pPr>
            <a:r>
              <a:rPr lang="es-ES" b="1" dirty="0">
                <a:solidFill>
                  <a:srgbClr val="FF6600"/>
                </a:solidFill>
                <a:latin typeface="+mn-lt"/>
                <a:sym typeface="Wingdings" pitchFamily="2" charset="2"/>
              </a:rPr>
              <a:t>Conclusión </a:t>
            </a:r>
            <a:r>
              <a:rPr lang="es-ES" b="1" u="sng" dirty="0">
                <a:solidFill>
                  <a:srgbClr val="FF6600"/>
                </a:solidFill>
                <a:latin typeface="+mn-lt"/>
                <a:sym typeface="Wingdings" pitchFamily="2" charset="2"/>
              </a:rPr>
              <a:t>errónea</a:t>
            </a:r>
            <a:r>
              <a:rPr lang="es-ES" b="1" dirty="0">
                <a:solidFill>
                  <a:srgbClr val="FF6600"/>
                </a:solidFill>
                <a:latin typeface="+mn-lt"/>
                <a:sym typeface="Wingdings" pitchFamily="2" charset="2"/>
              </a:rPr>
              <a:t> del análisis PP:  La RAR de la Intervención es del 8,9%</a:t>
            </a:r>
          </a:p>
        </p:txBody>
      </p:sp>
      <p:sp>
        <p:nvSpPr>
          <p:cNvPr id="22" name="Text Box 22">
            <a:extLst>
              <a:ext uri="{FF2B5EF4-FFF2-40B4-BE49-F238E27FC236}">
                <a16:creationId xmlns:a16="http://schemas.microsoft.com/office/drawing/2014/main" id="{98422EE9-71BA-40DA-B421-2A2D13118D7B}"/>
              </a:ext>
            </a:extLst>
          </p:cNvPr>
          <p:cNvSpPr txBox="1">
            <a:spLocks noChangeArrowheads="1"/>
          </p:cNvSpPr>
          <p:nvPr/>
        </p:nvSpPr>
        <p:spPr bwMode="auto">
          <a:xfrm>
            <a:off x="8008938" y="2289175"/>
            <a:ext cx="720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 año</a:t>
            </a:r>
          </a:p>
        </p:txBody>
      </p:sp>
      <p:sp>
        <p:nvSpPr>
          <p:cNvPr id="23" name="Text Box 23">
            <a:extLst>
              <a:ext uri="{FF2B5EF4-FFF2-40B4-BE49-F238E27FC236}">
                <a16:creationId xmlns:a16="http://schemas.microsoft.com/office/drawing/2014/main" id="{5B379B0D-B720-44DB-8512-354B2D2681F0}"/>
              </a:ext>
            </a:extLst>
          </p:cNvPr>
          <p:cNvSpPr txBox="1">
            <a:spLocks noChangeArrowheads="1"/>
          </p:cNvSpPr>
          <p:nvPr/>
        </p:nvSpPr>
        <p:spPr bwMode="auto">
          <a:xfrm>
            <a:off x="8008938" y="4465638"/>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eaLnBrk="1" hangingPunct="1">
              <a:spcBef>
                <a:spcPct val="50000"/>
              </a:spcBef>
              <a:spcAft>
                <a:spcPct val="0"/>
              </a:spcAft>
              <a:buFontTx/>
              <a:buNone/>
            </a:pPr>
            <a:r>
              <a:rPr lang="es-ES" altLang="es-ES" sz="1200">
                <a:latin typeface="+mn-lt"/>
              </a:rPr>
              <a:t>1 año</a:t>
            </a:r>
          </a:p>
        </p:txBody>
      </p:sp>
      <p:sp>
        <p:nvSpPr>
          <p:cNvPr id="24" name="Rectangle 24">
            <a:extLst>
              <a:ext uri="{FF2B5EF4-FFF2-40B4-BE49-F238E27FC236}">
                <a16:creationId xmlns:a16="http://schemas.microsoft.com/office/drawing/2014/main" id="{0932582C-CFB4-462A-A4B2-165C4288C60C}"/>
              </a:ext>
            </a:extLst>
          </p:cNvPr>
          <p:cNvSpPr>
            <a:spLocks noChangeArrowheads="1"/>
          </p:cNvSpPr>
          <p:nvPr/>
        </p:nvSpPr>
        <p:spPr bwMode="auto">
          <a:xfrm>
            <a:off x="753029" y="6268263"/>
            <a:ext cx="104668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spcAft>
                <a:spcPct val="20000"/>
              </a:spcAft>
              <a:buChar char="•"/>
              <a:defRPr sz="2800" b="1">
                <a:solidFill>
                  <a:schemeClr val="tx1"/>
                </a:solidFill>
                <a:latin typeface="Century Gothic" panose="020B0502020202020204" pitchFamily="34" charset="0"/>
              </a:defRPr>
            </a:lvl1pPr>
            <a:lvl2pPr marL="742950" indent="-285750">
              <a:spcBef>
                <a:spcPct val="20000"/>
              </a:spcBef>
              <a:spcAft>
                <a:spcPct val="20000"/>
              </a:spcAft>
              <a:buChar char="–"/>
              <a:defRPr sz="2400" b="1">
                <a:solidFill>
                  <a:schemeClr val="tx1"/>
                </a:solidFill>
                <a:latin typeface="Century Gothic" panose="020B0502020202020204" pitchFamily="34" charset="0"/>
              </a:defRPr>
            </a:lvl2pPr>
            <a:lvl3pPr marL="1143000" indent="-228600">
              <a:spcBef>
                <a:spcPct val="20000"/>
              </a:spcBef>
              <a:spcAft>
                <a:spcPct val="20000"/>
              </a:spcAft>
              <a:buChar char="•"/>
              <a:defRPr sz="2000" b="1">
                <a:solidFill>
                  <a:schemeClr val="tx1"/>
                </a:solidFill>
                <a:latin typeface="Century Gothic" panose="020B0502020202020204" pitchFamily="34" charset="0"/>
              </a:defRPr>
            </a:lvl3pPr>
            <a:lvl4pPr marL="1600200" indent="-228600">
              <a:spcBef>
                <a:spcPct val="20000"/>
              </a:spcBef>
              <a:spcAft>
                <a:spcPct val="20000"/>
              </a:spcAft>
              <a:buChar char="–"/>
              <a:defRPr b="1">
                <a:solidFill>
                  <a:schemeClr val="tx1"/>
                </a:solidFill>
                <a:latin typeface="Century Gothic" panose="020B0502020202020204" pitchFamily="34" charset="0"/>
              </a:defRPr>
            </a:lvl4pPr>
            <a:lvl5pPr marL="2057400" indent="-228600">
              <a:spcBef>
                <a:spcPct val="20000"/>
              </a:spcBef>
              <a:spcAft>
                <a:spcPct val="20000"/>
              </a:spcAft>
              <a:buChar char="»"/>
              <a:defRPr sz="1600" b="1">
                <a:solidFill>
                  <a:schemeClr val="tx1"/>
                </a:solidFill>
                <a:latin typeface="Century Gothic" panose="020B0502020202020204" pitchFamily="34" charset="0"/>
              </a:defRPr>
            </a:lvl5pPr>
            <a:lvl6pPr marL="25146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6pPr>
            <a:lvl7pPr marL="29718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7pPr>
            <a:lvl8pPr marL="34290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8pPr>
            <a:lvl9pPr marL="3886200" indent="-228600" eaLnBrk="0" fontAlgn="base" hangingPunct="0">
              <a:spcBef>
                <a:spcPct val="20000"/>
              </a:spcBef>
              <a:spcAft>
                <a:spcPct val="20000"/>
              </a:spcAft>
              <a:buChar char="»"/>
              <a:defRPr sz="1600" b="1">
                <a:solidFill>
                  <a:schemeClr val="tx1"/>
                </a:solidFill>
                <a:latin typeface="Century Gothic" panose="020B0502020202020204" pitchFamily="34" charset="0"/>
              </a:defRPr>
            </a:lvl9pPr>
          </a:lstStyle>
          <a:p>
            <a:pPr>
              <a:buFontTx/>
              <a:buNone/>
            </a:pPr>
            <a:r>
              <a:rPr lang="en-GB" altLang="es-ES" sz="1200" dirty="0" err="1">
                <a:solidFill>
                  <a:srgbClr val="996633"/>
                </a:solidFill>
                <a:latin typeface="+mn-lt"/>
              </a:rPr>
              <a:t>Guyatt</a:t>
            </a:r>
            <a:r>
              <a:rPr lang="en-GB" altLang="es-ES" sz="1200" dirty="0">
                <a:solidFill>
                  <a:srgbClr val="996633"/>
                </a:solidFill>
                <a:latin typeface="+mn-lt"/>
              </a:rPr>
              <a:t> G, The principle of intention-to-treat. </a:t>
            </a:r>
            <a:r>
              <a:rPr lang="en-GB" altLang="es-ES" sz="1200" dirty="0" err="1">
                <a:solidFill>
                  <a:srgbClr val="996633"/>
                </a:solidFill>
                <a:latin typeface="+mn-lt"/>
              </a:rPr>
              <a:t>En</a:t>
            </a:r>
            <a:r>
              <a:rPr lang="en-GB" altLang="es-ES" sz="1200" dirty="0">
                <a:solidFill>
                  <a:srgbClr val="996633"/>
                </a:solidFill>
                <a:latin typeface="+mn-lt"/>
              </a:rPr>
              <a:t>: User’ guides to the medical literature. A manual for evidence based practice. AMA Press, 2002.</a:t>
            </a:r>
          </a:p>
        </p:txBody>
      </p:sp>
      <p:cxnSp>
        <p:nvCxnSpPr>
          <p:cNvPr id="25" name="AutoShape 25">
            <a:extLst>
              <a:ext uri="{FF2B5EF4-FFF2-40B4-BE49-F238E27FC236}">
                <a16:creationId xmlns:a16="http://schemas.microsoft.com/office/drawing/2014/main" id="{CB6947A5-EF81-4659-88A9-6306ECBE265E}"/>
              </a:ext>
            </a:extLst>
          </p:cNvPr>
          <p:cNvCxnSpPr>
            <a:cxnSpLocks noChangeShapeType="1"/>
            <a:stCxn id="19" idx="0"/>
            <a:endCxn id="20" idx="1"/>
          </p:cNvCxnSpPr>
          <p:nvPr/>
        </p:nvCxnSpPr>
        <p:spPr bwMode="auto">
          <a:xfrm flipV="1">
            <a:off x="3984625" y="3154363"/>
            <a:ext cx="552450" cy="5667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6" name="Rectangle 26">
            <a:extLst>
              <a:ext uri="{FF2B5EF4-FFF2-40B4-BE49-F238E27FC236}">
                <a16:creationId xmlns:a16="http://schemas.microsoft.com/office/drawing/2014/main" id="{49B84BEE-A205-4F4F-A54A-0F5B84886815}"/>
              </a:ext>
            </a:extLst>
          </p:cNvPr>
          <p:cNvSpPr txBox="1">
            <a:spLocks noChangeArrowheads="1"/>
          </p:cNvSpPr>
          <p:nvPr/>
        </p:nvSpPr>
        <p:spPr>
          <a:xfrm>
            <a:off x="662612" y="312738"/>
            <a:ext cx="11065553" cy="701672"/>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altLang="es-ES" sz="2000" b="1" dirty="0">
                <a:latin typeface="+mn-lt"/>
                <a:cs typeface="Calibri" panose="020F0502020204030204" pitchFamily="34" charset="0"/>
              </a:rPr>
              <a:t>RESULTADOS DE UN ENSAYO HIPOTÉTICO SOBRE LA EFICACIA DE UNA TÉCNICA QUIRÚRGICA EN PACIENTES CON RIESGO DE ICTUS: </a:t>
            </a:r>
            <a:r>
              <a:rPr lang="es-ES" altLang="es-ES" sz="2000" b="1" dirty="0">
                <a:solidFill>
                  <a:srgbClr val="7030A0"/>
                </a:solidFill>
                <a:latin typeface="+mn-lt"/>
                <a:ea typeface="+mn-ea"/>
                <a:cs typeface="+mn-cs"/>
              </a:rPr>
              <a:t>ANÁLISIS POR INTENCIÓN DE TRATAR (ITT) </a:t>
            </a:r>
            <a:r>
              <a:rPr lang="es-ES" altLang="es-ES" sz="2000" b="1" dirty="0">
                <a:latin typeface="+mn-lt"/>
                <a:cs typeface="Calibri" panose="020F0502020204030204" pitchFamily="34" charset="0"/>
              </a:rPr>
              <a:t>vs </a:t>
            </a:r>
            <a:r>
              <a:rPr lang="es-ES" altLang="es-ES" sz="2000" b="1" dirty="0">
                <a:solidFill>
                  <a:srgbClr val="FF0000"/>
                </a:solidFill>
                <a:latin typeface="+mn-lt"/>
                <a:ea typeface="+mn-ea"/>
                <a:cs typeface="+mn-cs"/>
              </a:rPr>
              <a:t>POR PROTOCOLO (PP)</a:t>
            </a:r>
          </a:p>
        </p:txBody>
      </p:sp>
    </p:spTree>
    <p:extLst>
      <p:ext uri="{BB962C8B-B14F-4D97-AF65-F5344CB8AC3E}">
        <p14:creationId xmlns:p14="http://schemas.microsoft.com/office/powerpoint/2010/main" val="2057026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a:blip r:embed="rId2"/>
          <a:stretch>
            <a:fillRect/>
          </a:stretch>
        </p:blipFill>
        <p:spPr>
          <a:xfrm>
            <a:off x="248194" y="520423"/>
            <a:ext cx="11621711" cy="5893440"/>
          </a:xfrm>
          <a:prstGeom prst="rect">
            <a:avLst/>
          </a:prstGeom>
        </p:spPr>
      </p:pic>
    </p:spTree>
    <p:extLst>
      <p:ext uri="{BB962C8B-B14F-4D97-AF65-F5344CB8AC3E}">
        <p14:creationId xmlns:p14="http://schemas.microsoft.com/office/powerpoint/2010/main" val="1831469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3864334" y="4327026"/>
            <a:ext cx="7832035" cy="1655762"/>
          </a:xfrm>
        </p:spPr>
        <p:txBody>
          <a:bodyPr/>
          <a:lstStyle/>
          <a:p>
            <a:pPr algn="l">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y cerramos el paréntesis</a:t>
            </a:r>
            <a:r>
              <a:rPr lang="es-ES" sz="5400"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para continuar en el TRAMO 4</a:t>
            </a:r>
            <a:endParaRPr lang="es-ES" dirty="0"/>
          </a:p>
        </p:txBody>
      </p:sp>
    </p:spTree>
    <p:extLst>
      <p:ext uri="{BB962C8B-B14F-4D97-AF65-F5344CB8AC3E}">
        <p14:creationId xmlns:p14="http://schemas.microsoft.com/office/powerpoint/2010/main" val="2987824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8216536" y="4236439"/>
            <a:ext cx="2181497" cy="544567"/>
          </a:xfrm>
        </p:spPr>
        <p:txBody>
          <a:bodyPr>
            <a:noAutofit/>
          </a:bodyPr>
          <a:lstStyle/>
          <a:p>
            <a:pPr algn="just">
              <a:spcAft>
                <a:spcPts val="0"/>
              </a:spcAft>
            </a:pPr>
            <a:r>
              <a:rPr lang="es-ES" sz="3600" dirty="0">
                <a:latin typeface="Calibri" panose="020F0502020204030204" pitchFamily="34" charset="0"/>
                <a:ea typeface="Calibri" panose="020F0502020204030204" pitchFamily="34" charset="0"/>
                <a:cs typeface="Times New Roman" panose="02020603050405020304" pitchFamily="18" charset="0"/>
              </a:rPr>
              <a:t>TRAMO 4</a:t>
            </a:r>
          </a:p>
          <a:p>
            <a:pPr algn="l"/>
            <a:endParaRPr lang="es-ES" sz="3600" dirty="0"/>
          </a:p>
        </p:txBody>
      </p:sp>
    </p:spTree>
    <p:extLst>
      <p:ext uri="{BB962C8B-B14F-4D97-AF65-F5344CB8AC3E}">
        <p14:creationId xmlns:p14="http://schemas.microsoft.com/office/powerpoint/2010/main" val="2951867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265165" y="268655"/>
            <a:ext cx="2086007" cy="304803"/>
          </a:xfrm>
        </p:spPr>
        <p:txBody>
          <a:bodyPr>
            <a:normAutofit fontScale="85000" lnSpcReduction="20000"/>
          </a:bodyPr>
          <a:lstStyle/>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C) RESULTADOS.</a:t>
            </a:r>
          </a:p>
          <a:p>
            <a:pPr algn="just">
              <a:lnSpc>
                <a:spcPct val="100000"/>
              </a:lnSpc>
              <a:spcAft>
                <a:spcPts val="0"/>
              </a:spcAft>
            </a:pPr>
            <a:endParaRPr lang="es-ES"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p:txBody>
      </p:sp>
      <p:pic>
        <p:nvPicPr>
          <p:cNvPr id="4" name="Imagen 3">
            <a:extLst>
              <a:ext uri="{FF2B5EF4-FFF2-40B4-BE49-F238E27FC236}">
                <a16:creationId xmlns:a16="http://schemas.microsoft.com/office/drawing/2014/main" id="{571DB327-D593-463D-8A29-A2C55D7BDE9F}"/>
              </a:ext>
            </a:extLst>
          </p:cNvPr>
          <p:cNvPicPr>
            <a:picLocks noChangeAspect="1"/>
          </p:cNvPicPr>
          <p:nvPr/>
        </p:nvPicPr>
        <p:blipFill>
          <a:blip r:embed="rId2"/>
          <a:stretch>
            <a:fillRect/>
          </a:stretch>
        </p:blipFill>
        <p:spPr>
          <a:xfrm>
            <a:off x="392755" y="573458"/>
            <a:ext cx="11366854" cy="6167711"/>
          </a:xfrm>
          <a:prstGeom prst="rect">
            <a:avLst/>
          </a:prstGeom>
        </p:spPr>
      </p:pic>
    </p:spTree>
    <p:extLst>
      <p:ext uri="{BB962C8B-B14F-4D97-AF65-F5344CB8AC3E}">
        <p14:creationId xmlns:p14="http://schemas.microsoft.com/office/powerpoint/2010/main" val="1742023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60B3D9-7E63-4BD6-9888-0CDE23613DC7}"/>
              </a:ext>
            </a:extLst>
          </p:cNvPr>
          <p:cNvPicPr>
            <a:picLocks noChangeAspect="1"/>
          </p:cNvPicPr>
          <p:nvPr/>
        </p:nvPicPr>
        <p:blipFill>
          <a:blip r:embed="rId2"/>
          <a:stretch>
            <a:fillRect/>
          </a:stretch>
        </p:blipFill>
        <p:spPr>
          <a:xfrm>
            <a:off x="136256" y="546354"/>
            <a:ext cx="11913681" cy="5470398"/>
          </a:xfrm>
          <a:prstGeom prst="rect">
            <a:avLst/>
          </a:prstGeom>
        </p:spPr>
      </p:pic>
    </p:spTree>
    <p:extLst>
      <p:ext uri="{BB962C8B-B14F-4D97-AF65-F5344CB8AC3E}">
        <p14:creationId xmlns:p14="http://schemas.microsoft.com/office/powerpoint/2010/main" val="3783525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46123" y="553588"/>
            <a:ext cx="11883919" cy="4214355"/>
          </a:xfrm>
          <a:prstGeom prst="rect">
            <a:avLst/>
          </a:prstGeom>
        </p:spPr>
      </p:pic>
    </p:spTree>
    <p:extLst>
      <p:ext uri="{BB962C8B-B14F-4D97-AF65-F5344CB8AC3E}">
        <p14:creationId xmlns:p14="http://schemas.microsoft.com/office/powerpoint/2010/main" val="420145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F29218F6-98EE-4358-A419-52EF0DA1E654}"/>
              </a:ext>
            </a:extLst>
          </p:cNvPr>
          <p:cNvSpPr txBox="1">
            <a:spLocks/>
          </p:cNvSpPr>
          <p:nvPr/>
        </p:nvSpPr>
        <p:spPr>
          <a:xfrm>
            <a:off x="543338" y="448020"/>
            <a:ext cx="10880035" cy="3736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sz="2000" b="1" dirty="0">
                <a:solidFill>
                  <a:srgbClr val="0000FF"/>
                </a:solidFill>
                <a:latin typeface="Calibri" panose="020F0502020204030204"/>
              </a:rPr>
              <a:t>Recordemos</a:t>
            </a:r>
            <a:r>
              <a:rPr kumimoji="0" lang="es-ES" sz="2000" b="1" i="0" u="none" strike="noStrike" kern="1200" cap="none" spc="0" normalizeH="0" baseline="0" noProof="0" dirty="0">
                <a:ln>
                  <a:noFill/>
                </a:ln>
                <a:solidFill>
                  <a:srgbClr val="0000FF"/>
                </a:solidFill>
                <a:effectLst/>
                <a:uLnTx/>
                <a:uFillTx/>
                <a:latin typeface="Calibri" panose="020F0502020204030204"/>
                <a:ea typeface="+mn-ea"/>
                <a:cs typeface="+mn-cs"/>
              </a:rPr>
              <a:t> cómo se explica la comparación entre dos grupos</a:t>
            </a:r>
            <a:r>
              <a:rPr kumimoji="0" lang="es-ES" sz="2000" b="1" i="0" u="none" strike="noStrike" kern="1200" cap="none" spc="0" normalizeH="0" baseline="0" noProof="0" dirty="0">
                <a:ln>
                  <a:noFill/>
                </a:ln>
                <a:solidFill>
                  <a:srgbClr val="99CC00"/>
                </a:solidFill>
                <a:effectLst/>
                <a:uLnTx/>
                <a:uFillTx/>
                <a:latin typeface="Calibri" panose="020F0502020204030204"/>
                <a:ea typeface="+mn-ea"/>
                <a:cs typeface="+mn-cs"/>
              </a:rPr>
              <a:t>, lo cual nos permite entender las diferencia entre un estudio observacional</a:t>
            </a:r>
            <a:r>
              <a:rPr kumimoji="0" lang="es-ES" sz="20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es-ES" sz="2000" b="1" i="0" u="none" strike="noStrike" kern="1200" cap="none" spc="0" normalizeH="0" baseline="0" noProof="0" dirty="0">
                <a:ln>
                  <a:noFill/>
                </a:ln>
                <a:solidFill>
                  <a:srgbClr val="00B050"/>
                </a:solidFill>
                <a:effectLst/>
                <a:uLnTx/>
                <a:uFillTx/>
                <a:latin typeface="Calibri" panose="020F0502020204030204"/>
                <a:ea typeface="+mn-ea"/>
                <a:cs typeface="+mn-cs"/>
              </a:rPr>
              <a:t>y un estudio experimental controlado y aleatorizado (ECA)</a:t>
            </a:r>
          </a:p>
        </p:txBody>
      </p:sp>
      <p:pic>
        <p:nvPicPr>
          <p:cNvPr id="3" name="Imagen 2">
            <a:extLst>
              <a:ext uri="{FF2B5EF4-FFF2-40B4-BE49-F238E27FC236}">
                <a16:creationId xmlns:a16="http://schemas.microsoft.com/office/drawing/2014/main" id="{8564DFBD-735C-44DC-952B-0D37F536FACD}"/>
              </a:ext>
            </a:extLst>
          </p:cNvPr>
          <p:cNvPicPr>
            <a:picLocks noChangeAspect="1"/>
          </p:cNvPicPr>
          <p:nvPr/>
        </p:nvPicPr>
        <p:blipFill>
          <a:blip r:embed="rId2"/>
          <a:stretch>
            <a:fillRect/>
          </a:stretch>
        </p:blipFill>
        <p:spPr>
          <a:xfrm>
            <a:off x="164078" y="1278040"/>
            <a:ext cx="11863844" cy="5395428"/>
          </a:xfrm>
          <a:prstGeom prst="rect">
            <a:avLst/>
          </a:prstGeom>
        </p:spPr>
      </p:pic>
    </p:spTree>
    <p:extLst>
      <p:ext uri="{BB962C8B-B14F-4D97-AF65-F5344CB8AC3E}">
        <p14:creationId xmlns:p14="http://schemas.microsoft.com/office/powerpoint/2010/main" val="3953936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710202" y="781875"/>
            <a:ext cx="10514390" cy="1497499"/>
          </a:xfrm>
        </p:spPr>
        <p:txBody>
          <a:bodyPr>
            <a:normAutofit/>
          </a:bodyPr>
          <a:lstStyle/>
          <a:p>
            <a:pPr algn="just">
              <a:lnSpc>
                <a:spcPct val="10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3º Variables intermedias y/o de laboratorio:</a:t>
            </a:r>
            <a:r>
              <a:rPr lang="es-ES" sz="2000" dirty="0">
                <a:latin typeface="Calibri" panose="020F0502020204030204" pitchFamily="34" charset="0"/>
                <a:ea typeface="Times New Roman" panose="02020603050405020304" pitchFamily="18" charset="0"/>
                <a:cs typeface="Times New Roman" panose="02020603050405020304" pitchFamily="18" charset="0"/>
              </a:rPr>
              <a:t>  Se encuentra una diferencia significativa a favor de </a:t>
            </a:r>
            <a:r>
              <a:rPr lang="es-ES" sz="2000" dirty="0" err="1">
                <a:latin typeface="Calibri" panose="020F0502020204030204" pitchFamily="34" charset="0"/>
                <a:ea typeface="Times New Roman" panose="02020603050405020304" pitchFamily="18" charset="0"/>
                <a:cs typeface="Times New Roman" panose="02020603050405020304" pitchFamily="18" charset="0"/>
              </a:rPr>
              <a:t>pioglitazona</a:t>
            </a:r>
            <a:r>
              <a:rPr lang="es-ES" sz="2000" dirty="0">
                <a:latin typeface="Calibri" panose="020F0502020204030204" pitchFamily="34" charset="0"/>
                <a:ea typeface="Times New Roman" panose="02020603050405020304" pitchFamily="18" charset="0"/>
                <a:cs typeface="Times New Roman" panose="02020603050405020304" pitchFamily="18" charset="0"/>
              </a:rPr>
              <a:t> en el </a:t>
            </a:r>
            <a:r>
              <a:rPr lang="es-ES" sz="2000" dirty="0">
                <a:solidFill>
                  <a:srgbClr val="008000"/>
                </a:solidFill>
                <a:latin typeface="Calibri" panose="020F0502020204030204" pitchFamily="34" charset="0"/>
                <a:ea typeface="Times New Roman" panose="02020603050405020304" pitchFamily="18" charset="0"/>
                <a:cs typeface="Times New Roman" panose="02020603050405020304" pitchFamily="18" charset="0"/>
              </a:rPr>
              <a:t>descenso de la Hb1Ac</a:t>
            </a:r>
            <a:r>
              <a:rPr lang="es-ES" sz="2000" dirty="0">
                <a:latin typeface="Calibri" panose="020F0502020204030204" pitchFamily="34" charset="0"/>
                <a:ea typeface="Times New Roman" panose="02020603050405020304" pitchFamily="18" charset="0"/>
                <a:cs typeface="Times New Roman" panose="02020603050405020304" pitchFamily="18" charset="0"/>
              </a:rPr>
              <a:t>. En las variables Col-LDL, Col-HDL, Triglicéridos y Creatinina se comportan similarmente.</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es-ES"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p:txBody>
      </p:sp>
      <p:pic>
        <p:nvPicPr>
          <p:cNvPr id="2" name="Imagen 1"/>
          <p:cNvPicPr>
            <a:picLocks noChangeAspect="1"/>
          </p:cNvPicPr>
          <p:nvPr/>
        </p:nvPicPr>
        <p:blipFill>
          <a:blip r:embed="rId2"/>
          <a:stretch>
            <a:fillRect/>
          </a:stretch>
        </p:blipFill>
        <p:spPr>
          <a:xfrm>
            <a:off x="808018" y="2083431"/>
            <a:ext cx="10508014" cy="3807917"/>
          </a:xfrm>
          <a:prstGeom prst="rect">
            <a:avLst/>
          </a:prstGeom>
        </p:spPr>
      </p:pic>
    </p:spTree>
    <p:extLst>
      <p:ext uri="{BB962C8B-B14F-4D97-AF65-F5344CB8AC3E}">
        <p14:creationId xmlns:p14="http://schemas.microsoft.com/office/powerpoint/2010/main" val="3983519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7"/>
            <a:ext cx="10535478" cy="5950227"/>
          </a:xfrm>
        </p:spPr>
        <p:txBody>
          <a:bodyPr>
            <a:normAutofit/>
          </a:bodyPr>
          <a:lstStyle/>
          <a:p>
            <a:pPr algn="just">
              <a:lnSpc>
                <a:spcPct val="110000"/>
              </a:lnSpc>
            </a:pPr>
            <a:r>
              <a:rPr lang="es-ES" b="1" i="1" dirty="0">
                <a:solidFill>
                  <a:srgbClr val="990099"/>
                </a:solidFill>
                <a:latin typeface="Calibri" panose="020F0502020204030204" pitchFamily="34" charset="0"/>
                <a:cs typeface="Times New Roman" panose="02020603050405020304" pitchFamily="18" charset="0"/>
              </a:rPr>
              <a:t>IV. COMENTARIOS, DISCUSIÓN Y OPINIÓN DEL EVALUADOR. </a:t>
            </a:r>
            <a:r>
              <a:rPr lang="es-ES"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a:t>
            </a:r>
            <a:endParaRPr lang="es-ES" sz="500" dirty="0">
              <a:solidFill>
                <a:srgbClr val="000000"/>
              </a:solidFill>
              <a:latin typeface="Calibri" panose="020F0502020204030204" pitchFamily="34" charset="0"/>
            </a:endParaRPr>
          </a:p>
          <a:p>
            <a:pPr algn="just"/>
            <a:endParaRPr lang="es-ES" sz="500" dirty="0"/>
          </a:p>
          <a:p>
            <a:pPr algn="just">
              <a:lnSpc>
                <a:spcPct val="110000"/>
              </a:lnSpc>
            </a:pPr>
            <a:r>
              <a:rPr lang="es-ES" sz="2000" b="1" dirty="0"/>
              <a:t>1º Se encuentran beneficios estadísticamente significativos en:</a:t>
            </a:r>
          </a:p>
          <a:p>
            <a:pPr algn="just">
              <a:lnSpc>
                <a:spcPct val="110000"/>
              </a:lnSpc>
            </a:pPr>
            <a:r>
              <a:rPr lang="es-ES" sz="2000" dirty="0"/>
              <a:t>	</a:t>
            </a:r>
            <a:r>
              <a:rPr lang="es-ES" sz="2000" b="1" dirty="0"/>
              <a:t>1) Primer evento de la variable combinada [</a:t>
            </a:r>
            <a:r>
              <a:rPr lang="es-ES" sz="2000" b="1" dirty="0" err="1"/>
              <a:t>Mort</a:t>
            </a:r>
            <a:r>
              <a:rPr lang="es-ES" sz="2000" b="1" dirty="0"/>
              <a:t>, IAM o Ictus]</a:t>
            </a:r>
            <a:r>
              <a:rPr lang="es-ES" sz="2000" dirty="0"/>
              <a:t>: con 301 (11,6%) primeros eventos en el grupo de </a:t>
            </a:r>
            <a:r>
              <a:rPr lang="es-ES" sz="2000" dirty="0" err="1"/>
              <a:t>pioglitazona</a:t>
            </a:r>
            <a:r>
              <a:rPr lang="es-ES" sz="2000" dirty="0"/>
              <a:t> frente a 358 (13,6%) en el grupo placebo; RR 0,85 (0,74-0,98); RAR 2,04% (0,25 % a 3,84%); </a:t>
            </a:r>
            <a:r>
              <a:rPr lang="es-ES" sz="2000" dirty="0">
                <a:solidFill>
                  <a:srgbClr val="008000"/>
                </a:solidFill>
              </a:rPr>
              <a:t>NNT 49 (26 a 408) en 2,9 años</a:t>
            </a:r>
            <a:r>
              <a:rPr lang="es-ES" sz="2000" dirty="0"/>
              <a:t>, y potencia de contraste resultante del 60,6% (resultado no concluyente). </a:t>
            </a:r>
          </a:p>
          <a:p>
            <a:pPr algn="just">
              <a:lnSpc>
                <a:spcPct val="110000"/>
              </a:lnSpc>
            </a:pPr>
            <a:r>
              <a:rPr lang="es-ES" sz="2000" dirty="0"/>
              <a:t>	Pero esta variable presenta un problema metodológico añadido, y es que no estaba en el protocolo inicial del estudio (lo que constituye una violación de las normas CONSORF) con lo que se construyó posteriormente, bajo sospecha de arreglo de datos para obtener resultados significativos. Validez de la evidencia MODERADA.</a:t>
            </a:r>
          </a:p>
          <a:p>
            <a:pPr algn="just">
              <a:lnSpc>
                <a:spcPct val="110000"/>
              </a:lnSpc>
            </a:pPr>
            <a:r>
              <a:rPr lang="es-ES" sz="2000" dirty="0"/>
              <a:t>	</a:t>
            </a:r>
            <a:r>
              <a:rPr lang="es-ES" sz="2000" b="1" dirty="0"/>
              <a:t>2) Revascularización coronaria: </a:t>
            </a:r>
            <a:r>
              <a:rPr lang="es-ES" sz="2000" dirty="0"/>
              <a:t>con 195 (7,5%)de eventos en el grupo de </a:t>
            </a:r>
            <a:r>
              <a:rPr lang="es-ES" sz="2000" dirty="0" err="1"/>
              <a:t>pioglitazona</a:t>
            </a:r>
            <a:r>
              <a:rPr lang="es-ES" sz="2000" dirty="0"/>
              <a:t> frente a 240 (9,1%) en el grupo de placebo; RR 0,82 (0,69-0,98); RAR 1,63% (0,13% a 3,13%); </a:t>
            </a:r>
            <a:r>
              <a:rPr lang="es-ES" sz="2000" dirty="0">
                <a:solidFill>
                  <a:srgbClr val="008000"/>
                </a:solidFill>
              </a:rPr>
              <a:t>NNT 61 (32 a 764) en 2,9 años</a:t>
            </a:r>
            <a:r>
              <a:rPr lang="es-ES" sz="2000" dirty="0"/>
              <a:t>, y potencia de contraste resultante del 57% (resultado no concluyente). Validez de la evidencia ALTA-MODERADA.</a:t>
            </a:r>
          </a:p>
          <a:p>
            <a:pPr algn="just">
              <a:lnSpc>
                <a:spcPct val="120000"/>
              </a:lnSpc>
            </a:pPr>
            <a:endParaRPr lang="es-ES" sz="2200" b="1" dirty="0"/>
          </a:p>
          <a:p>
            <a:pPr algn="just"/>
            <a:endParaRPr lang="es-ES" dirty="0"/>
          </a:p>
        </p:txBody>
      </p:sp>
    </p:spTree>
    <p:extLst>
      <p:ext uri="{BB962C8B-B14F-4D97-AF65-F5344CB8AC3E}">
        <p14:creationId xmlns:p14="http://schemas.microsoft.com/office/powerpoint/2010/main" val="1173218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7"/>
            <a:ext cx="10535478" cy="5605669"/>
          </a:xfrm>
        </p:spPr>
        <p:txBody>
          <a:bodyPr>
            <a:normAutofit/>
          </a:bodyPr>
          <a:lstStyle/>
          <a:p>
            <a:pPr algn="just">
              <a:lnSpc>
                <a:spcPct val="100000"/>
              </a:lnSpc>
            </a:pPr>
            <a:r>
              <a:rPr lang="es-ES" sz="2000" dirty="0"/>
              <a:t> </a:t>
            </a:r>
            <a:r>
              <a:rPr lang="es-ES" sz="2000" b="1" dirty="0"/>
              <a:t>2º Se encuentran riesgos añadidos estadísticamente significativos en: </a:t>
            </a:r>
          </a:p>
          <a:p>
            <a:pPr algn="just">
              <a:lnSpc>
                <a:spcPct val="100000"/>
              </a:lnSpc>
            </a:pPr>
            <a:r>
              <a:rPr lang="es-ES" dirty="0"/>
              <a:t>	</a:t>
            </a:r>
            <a:r>
              <a:rPr lang="es-ES" sz="2000" b="1" dirty="0"/>
              <a:t>1) Insuficiencia cardíaca que SÍ necesita hospitalización: </a:t>
            </a:r>
            <a:r>
              <a:rPr lang="es-ES" sz="2000" dirty="0"/>
              <a:t>registrándose 149 (5,7%) eventos en el grupo de </a:t>
            </a:r>
            <a:r>
              <a:rPr lang="es-ES" sz="2000" dirty="0" err="1"/>
              <a:t>pioglizatona</a:t>
            </a:r>
            <a:r>
              <a:rPr lang="es-ES" sz="2000" dirty="0"/>
              <a:t> frente a 108 (4,1%) en el grupo de placebo; RR 1,39 (1,10-1,78); AAR 1,62% (0,44% a 2,79%); </a:t>
            </a:r>
            <a:r>
              <a:rPr lang="es-ES" sz="2000" dirty="0">
                <a:solidFill>
                  <a:srgbClr val="FF0000"/>
                </a:solidFill>
              </a:rPr>
              <a:t>NND 62 (36 a 230) en 2,9 años</a:t>
            </a:r>
            <a:r>
              <a:rPr lang="es-ES" sz="2000" dirty="0"/>
              <a:t>, y potencia 98%.</a:t>
            </a:r>
          </a:p>
          <a:p>
            <a:pPr algn="just">
              <a:lnSpc>
                <a:spcPct val="100000"/>
              </a:lnSpc>
            </a:pPr>
            <a:r>
              <a:rPr lang="es-ES" sz="2000" dirty="0"/>
              <a:t>	</a:t>
            </a:r>
            <a:r>
              <a:rPr lang="es-ES" sz="2000" b="1" dirty="0"/>
              <a:t>2) Insuficiencia cardíaca que NO necesita hospitalización: </a:t>
            </a:r>
            <a:r>
              <a:rPr lang="es-ES" sz="2000" dirty="0"/>
              <a:t>registrándose 132 (5,07%) eventos en el grupo de </a:t>
            </a:r>
            <a:r>
              <a:rPr lang="es-ES" sz="2000" dirty="0" err="1"/>
              <a:t>pioglitazona</a:t>
            </a:r>
            <a:r>
              <a:rPr lang="es-ES" sz="2000" dirty="0"/>
              <a:t> frente a 90/2633 (3,4%) en el grupo de placebo; RR 1,48 (1,14-1,93); RAR 1,65% (-2,74% a -0,54%); </a:t>
            </a:r>
            <a:r>
              <a:rPr lang="es-ES" sz="2000" dirty="0">
                <a:solidFill>
                  <a:srgbClr val="FF0000"/>
                </a:solidFill>
              </a:rPr>
              <a:t>NND 61 (36 a 184) en 2,9 años</a:t>
            </a:r>
            <a:r>
              <a:rPr lang="es-ES" sz="2000" dirty="0"/>
              <a:t>, y potencia 82%. Validez de la evidencia ALTA-MODERADA.</a:t>
            </a:r>
          </a:p>
          <a:p>
            <a:pPr algn="just">
              <a:lnSpc>
                <a:spcPct val="100000"/>
              </a:lnSpc>
            </a:pPr>
            <a:r>
              <a:rPr lang="es-ES" sz="2000" dirty="0"/>
              <a:t>	3) Las variables</a:t>
            </a:r>
            <a:r>
              <a:rPr lang="es-ES" sz="2000" b="1" dirty="0"/>
              <a:t> Edemas </a:t>
            </a:r>
            <a:r>
              <a:rPr lang="es-ES" sz="2000" dirty="0"/>
              <a:t>e </a:t>
            </a:r>
            <a:r>
              <a:rPr lang="es-ES" sz="2000" b="1" dirty="0"/>
              <a:t>Hipoglucemias sin necesitar hospitalización</a:t>
            </a:r>
            <a:r>
              <a:rPr lang="es-ES" sz="2000" dirty="0"/>
              <a:t>, con sus respectivos </a:t>
            </a:r>
            <a:r>
              <a:rPr lang="es-ES" sz="2000" dirty="0">
                <a:solidFill>
                  <a:srgbClr val="FF0000"/>
                </a:solidFill>
              </a:rPr>
              <a:t>NND 12 (9 a 15) </a:t>
            </a:r>
            <a:r>
              <a:rPr lang="es-ES" sz="2000" dirty="0"/>
              <a:t>y </a:t>
            </a:r>
            <a:r>
              <a:rPr lang="es-ES" sz="2000" dirty="0">
                <a:solidFill>
                  <a:srgbClr val="FF0000"/>
                </a:solidFill>
              </a:rPr>
              <a:t>NND 13 (10 a 18) en 2,9 años</a:t>
            </a:r>
            <a:r>
              <a:rPr lang="es-ES" sz="2000" dirty="0"/>
              <a:t>, con potencia de 100% en ambos casos. Validez de estas evidencias MODERADA.</a:t>
            </a:r>
          </a:p>
          <a:p>
            <a:pPr algn="just"/>
            <a:endParaRPr lang="es-ES" dirty="0"/>
          </a:p>
        </p:txBody>
      </p:sp>
    </p:spTree>
    <p:extLst>
      <p:ext uri="{BB962C8B-B14F-4D97-AF65-F5344CB8AC3E}">
        <p14:creationId xmlns:p14="http://schemas.microsoft.com/office/powerpoint/2010/main" val="360973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7"/>
            <a:ext cx="10535478" cy="5605669"/>
          </a:xfrm>
        </p:spPr>
        <p:txBody>
          <a:bodyPr>
            <a:normAutofit/>
          </a:bodyPr>
          <a:lstStyle/>
          <a:p>
            <a:pPr algn="just">
              <a:lnSpc>
                <a:spcPct val="100000"/>
              </a:lnSpc>
              <a:spcAft>
                <a:spcPts val="0"/>
              </a:spcAft>
            </a:pPr>
            <a:r>
              <a:rPr lang="es-ES" sz="2000" b="1"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3º No se encuentran diferencias estadísticamente significativos en:</a:t>
            </a: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pPr>
            <a:r>
              <a:rPr lang="es-ES" sz="2000" dirty="0"/>
              <a:t>	1) La variable principal; 2) Muerte por cualquier causa; 3) IAM no fatal (incluyendo silente); 4) Ictus; 5) Amputación por encima del tobillo; 6) Síndrome agudo coronario; 7) Revascularización en la pierna. Validez de estas evidencias ALTA-MODERADA.</a:t>
            </a:r>
          </a:p>
        </p:txBody>
      </p:sp>
    </p:spTree>
    <p:extLst>
      <p:ext uri="{BB962C8B-B14F-4D97-AF65-F5344CB8AC3E}">
        <p14:creationId xmlns:p14="http://schemas.microsoft.com/office/powerpoint/2010/main" val="268835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6"/>
            <a:ext cx="10535478" cy="4067093"/>
          </a:xfrm>
        </p:spPr>
        <p:txBody>
          <a:bodyPr>
            <a:normAutofit lnSpcReduction="10000"/>
          </a:bodyPr>
          <a:lstStyle/>
          <a:p>
            <a:pPr algn="just">
              <a:lnSpc>
                <a:spcPct val="120000"/>
              </a:lnSpc>
              <a:spcAft>
                <a:spcPts val="0"/>
              </a:spcAft>
            </a:pPr>
            <a:r>
              <a:rPr lang="es-ES" sz="2000" b="1" i="1" dirty="0">
                <a:solidFill>
                  <a:srgbClr val="990099"/>
                </a:solidFill>
                <a:latin typeface="Calibri" panose="020F0502020204030204" pitchFamily="34" charset="0"/>
                <a:ea typeface="Times New Roman" panose="02020603050405020304" pitchFamily="18" charset="0"/>
                <a:cs typeface="Times New Roman" panose="02020603050405020304" pitchFamily="18" charset="0"/>
              </a:rPr>
              <a:t>IV. CONFLICTOS DE INTERESES Y VALIDEZ DE LA EVIDENCIA.</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endParaRPr lang="es-ES" sz="5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 CONFLICTOS DE INTERESES: </a:t>
            </a:r>
          </a:p>
          <a:p>
            <a:pPr algn="just">
              <a:lnSpc>
                <a:spcPct val="12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Financiado por los Laboratorios </a:t>
            </a:r>
            <a:r>
              <a:rPr lang="es-ES" sz="2000" dirty="0" err="1">
                <a:latin typeface="Calibri" panose="020F0502020204030204" pitchFamily="34" charset="0"/>
                <a:ea typeface="Times New Roman" panose="02020603050405020304" pitchFamily="18" charset="0"/>
                <a:cs typeface="Times New Roman" panose="02020603050405020304" pitchFamily="18" charset="0"/>
              </a:rPr>
              <a:t>Takeda</a:t>
            </a:r>
            <a:r>
              <a:rPr lang="es-ES" sz="2000" dirty="0">
                <a:latin typeface="Calibri" panose="020F0502020204030204" pitchFamily="34" charset="0"/>
                <a:ea typeface="Times New Roman" panose="02020603050405020304" pitchFamily="18" charset="0"/>
                <a:cs typeface="Times New Roman" panose="02020603050405020304" pitchFamily="18" charset="0"/>
              </a:rPr>
              <a:t> y Lilly. </a:t>
            </a:r>
          </a:p>
          <a:p>
            <a:pPr algn="just">
              <a:lnSpc>
                <a:spcPct val="12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Los patrocinadores tuvieron dos representantes en el comité de dirección internacional, y ambos fueron también miembros del comité ejecutivo.</a:t>
            </a:r>
          </a:p>
          <a:p>
            <a:pPr algn="just">
              <a:lnSpc>
                <a:spcPct val="12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El investigador principal (</a:t>
            </a:r>
            <a:r>
              <a:rPr lang="es-ES" sz="2000" dirty="0" err="1">
                <a:latin typeface="Calibri" panose="020F0502020204030204" pitchFamily="34" charset="0"/>
                <a:ea typeface="Times New Roman" panose="02020603050405020304" pitchFamily="18" charset="0"/>
                <a:cs typeface="Times New Roman" panose="02020603050405020304" pitchFamily="18" charset="0"/>
              </a:rPr>
              <a:t>Dormandy</a:t>
            </a:r>
            <a:r>
              <a:rPr lang="es-ES" sz="2000" dirty="0">
                <a:latin typeface="Calibri" panose="020F0502020204030204" pitchFamily="34" charset="0"/>
                <a:ea typeface="Times New Roman" panose="02020603050405020304" pitchFamily="18" charset="0"/>
                <a:cs typeface="Times New Roman" panose="02020603050405020304" pitchFamily="18" charset="0"/>
              </a:rPr>
              <a:t>) y veinticuatro más de los 30 miembros del equipo investigador habían recibido financiación de </a:t>
            </a:r>
            <a:r>
              <a:rPr lang="es-ES" sz="2000" dirty="0" err="1">
                <a:latin typeface="Calibri" panose="020F0502020204030204" pitchFamily="34" charset="0"/>
                <a:ea typeface="Times New Roman" panose="02020603050405020304" pitchFamily="18" charset="0"/>
                <a:cs typeface="Times New Roman" panose="02020603050405020304" pitchFamily="18" charset="0"/>
              </a:rPr>
              <a:t>Takeda</a:t>
            </a:r>
            <a:r>
              <a:rPr lang="es-ES" sz="2000" dirty="0">
                <a:latin typeface="Calibri" panose="020F0502020204030204" pitchFamily="34" charset="0"/>
                <a:ea typeface="Times New Roman" panose="02020603050405020304" pitchFamily="18" charset="0"/>
                <a:cs typeface="Times New Roman" panose="02020603050405020304" pitchFamily="18" charset="0"/>
              </a:rPr>
              <a:t>, uno era empleado de </a:t>
            </a:r>
            <a:r>
              <a:rPr lang="es-ES" sz="2000" dirty="0" err="1">
                <a:latin typeface="Calibri" panose="020F0502020204030204" pitchFamily="34" charset="0"/>
                <a:ea typeface="Times New Roman" panose="02020603050405020304" pitchFamily="18" charset="0"/>
                <a:cs typeface="Times New Roman" panose="02020603050405020304" pitchFamily="18" charset="0"/>
              </a:rPr>
              <a:t>Takeda</a:t>
            </a:r>
            <a:r>
              <a:rPr lang="es-ES" sz="2000" dirty="0">
                <a:latin typeface="Calibri" panose="020F0502020204030204" pitchFamily="34" charset="0"/>
                <a:ea typeface="Times New Roman" panose="02020603050405020304" pitchFamily="18" charset="0"/>
                <a:cs typeface="Times New Roman" panose="02020603050405020304" pitchFamily="18" charset="0"/>
              </a:rPr>
              <a:t> y otro de Lilly.</a:t>
            </a:r>
          </a:p>
          <a:p>
            <a:pPr algn="just">
              <a:lnSpc>
                <a:spcPct val="120000"/>
              </a:lnSpc>
              <a:spcAft>
                <a:spcPts val="0"/>
              </a:spcAft>
            </a:pPr>
            <a:endPar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ES" sz="800" dirty="0">
                <a:solidFill>
                  <a:srgbClr val="990099"/>
                </a:solidFill>
                <a:latin typeface="Calibri" panose="020F0502020204030204" pitchFamily="34" charset="0"/>
                <a:ea typeface="Times New Roman" panose="02020603050405020304" pitchFamily="18" charset="0"/>
                <a:cs typeface="Times New Roman" panose="02020603050405020304" pitchFamily="18" charset="0"/>
              </a:rPr>
              <a:t> </a:t>
            </a:r>
            <a:endParaRPr lang="es-ES"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p:txBody>
      </p:sp>
    </p:spTree>
    <p:extLst>
      <p:ext uri="{BB962C8B-B14F-4D97-AF65-F5344CB8AC3E}">
        <p14:creationId xmlns:p14="http://schemas.microsoft.com/office/powerpoint/2010/main" val="3671208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437322" y="450574"/>
            <a:ext cx="11277600" cy="6407426"/>
          </a:xfrm>
        </p:spPr>
        <p:txBody>
          <a:bodyPr>
            <a:normAutofit/>
          </a:bodyPr>
          <a:lstStyle/>
          <a:p>
            <a:pPr algn="just">
              <a:lnSpc>
                <a:spcPct val="100000"/>
              </a:lnSpc>
              <a:spcAft>
                <a:spcPts val="0"/>
              </a:spcAft>
            </a:pPr>
            <a:r>
              <a:rPr lang="es-ES" sz="1900" b="1" dirty="0">
                <a:solidFill>
                  <a:srgbClr val="0000FF"/>
                </a:solidFill>
                <a:ea typeface="Times New Roman" panose="02020603050405020304" pitchFamily="18" charset="0"/>
                <a:cs typeface="Eras Medium ITC" panose="020B0602030504020804" pitchFamily="34" charset="0"/>
              </a:rPr>
              <a:t>B) VALIDEZ DE LAS EVIDENCIAS: </a:t>
            </a:r>
            <a:r>
              <a:rPr lang="es-ES" sz="1900" dirty="0">
                <a:ea typeface="Times New Roman" panose="02020603050405020304" pitchFamily="18" charset="0"/>
                <a:cs typeface="Times New Roman" panose="02020603050405020304" pitchFamily="18" charset="0"/>
              </a:rPr>
              <a:t>Hemos resumido todas las respuestas a las 13 preguntas del sistema GRADE en un test, tal como mostramos en el </a:t>
            </a:r>
            <a:r>
              <a:rPr lang="es-ES" sz="1900" b="1" dirty="0">
                <a:solidFill>
                  <a:srgbClr val="993300"/>
                </a:solidFill>
                <a:ea typeface="Times New Roman" panose="02020603050405020304" pitchFamily="18" charset="0"/>
                <a:cs typeface="Times New Roman" panose="02020603050405020304" pitchFamily="18" charset="0"/>
              </a:rPr>
              <a:t>suplemento 2</a:t>
            </a:r>
            <a:r>
              <a:rPr lang="es-ES" sz="1900" dirty="0">
                <a:ea typeface="Times New Roman" panose="02020603050405020304" pitchFamily="18" charset="0"/>
                <a:cs typeface="Times New Roman" panose="02020603050405020304" pitchFamily="18" charset="0"/>
              </a:rPr>
              <a:t>.</a:t>
            </a:r>
          </a:p>
          <a:p>
            <a:pPr algn="just">
              <a:lnSpc>
                <a:spcPct val="120000"/>
              </a:lnSpc>
              <a:spcAft>
                <a:spcPts val="0"/>
              </a:spcAft>
            </a:pP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s-ES"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p:txBody>
      </p:sp>
      <p:pic>
        <p:nvPicPr>
          <p:cNvPr id="5" name="Imagen 4"/>
          <p:cNvPicPr>
            <a:picLocks noChangeAspect="1"/>
          </p:cNvPicPr>
          <p:nvPr/>
        </p:nvPicPr>
        <p:blipFill>
          <a:blip r:embed="rId2"/>
          <a:stretch>
            <a:fillRect/>
          </a:stretch>
        </p:blipFill>
        <p:spPr>
          <a:xfrm>
            <a:off x="405356" y="1347072"/>
            <a:ext cx="11341531" cy="5275796"/>
          </a:xfrm>
          <a:prstGeom prst="rect">
            <a:avLst/>
          </a:prstGeom>
        </p:spPr>
      </p:pic>
    </p:spTree>
    <p:extLst>
      <p:ext uri="{BB962C8B-B14F-4D97-AF65-F5344CB8AC3E}">
        <p14:creationId xmlns:p14="http://schemas.microsoft.com/office/powerpoint/2010/main" val="285896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AA02C0E-94E8-40B2-BAAB-A8538078ECA7}"/>
              </a:ext>
            </a:extLst>
          </p:cNvPr>
          <p:cNvPicPr>
            <a:picLocks noChangeAspect="1"/>
          </p:cNvPicPr>
          <p:nvPr/>
        </p:nvPicPr>
        <p:blipFill>
          <a:blip r:embed="rId2"/>
          <a:stretch>
            <a:fillRect/>
          </a:stretch>
        </p:blipFill>
        <p:spPr>
          <a:xfrm>
            <a:off x="413016" y="382904"/>
            <a:ext cx="10840426" cy="5386960"/>
          </a:xfrm>
          <a:prstGeom prst="rect">
            <a:avLst/>
          </a:prstGeom>
        </p:spPr>
      </p:pic>
    </p:spTree>
    <p:extLst>
      <p:ext uri="{BB962C8B-B14F-4D97-AF65-F5344CB8AC3E}">
        <p14:creationId xmlns:p14="http://schemas.microsoft.com/office/powerpoint/2010/main" val="4214159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6"/>
            <a:ext cx="10535478" cy="6261653"/>
          </a:xfrm>
        </p:spPr>
        <p:txBody>
          <a:bodyPr>
            <a:normAutofit/>
          </a:bodyPr>
          <a:lstStyle/>
          <a:p>
            <a:pPr algn="just">
              <a:lnSpc>
                <a:spcPct val="100000"/>
              </a:lnSpc>
              <a:spcAft>
                <a:spcPts val="0"/>
              </a:spcAft>
            </a:pPr>
            <a:r>
              <a:rPr lang="es-ES" b="1" i="1" dirty="0">
                <a:solidFill>
                  <a:srgbClr val="990099"/>
                </a:solidFill>
                <a:latin typeface="Calibri" panose="020F0502020204030204" pitchFamily="34" charset="0"/>
                <a:ea typeface="Times New Roman" panose="02020603050405020304" pitchFamily="18" charset="0"/>
                <a:cs typeface="Times New Roman" panose="02020603050405020304" pitchFamily="18" charset="0"/>
              </a:rPr>
              <a:t>VI. CONCLUSIONES Y RECOMENDACIONES.</a:t>
            </a: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400" b="1" i="1" dirty="0">
                <a:solidFill>
                  <a:srgbClr val="990099"/>
                </a:solidFill>
                <a:latin typeface="Calibri" panose="020F0502020204030204" pitchFamily="34" charset="0"/>
                <a:ea typeface="Times New Roman" panose="02020603050405020304" pitchFamily="18" charset="0"/>
                <a:cs typeface="Eras Medium ITC" panose="020B0602030504020804" pitchFamily="34" charset="0"/>
              </a:rPr>
              <a:t> </a:t>
            </a:r>
            <a:endParaRPr lang="es-ES" sz="4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10000"/>
              </a:lnSpc>
            </a:pPr>
            <a:r>
              <a:rPr lang="es-ES" sz="2000" b="1" u="sng" dirty="0"/>
              <a:t>Para pacientes de 61 años (DE 7,6) con DM2 y con alto riesgo CV</a:t>
            </a:r>
            <a:r>
              <a:rPr lang="es-ES" sz="2000" dirty="0"/>
              <a:t>, la aplicación de la validez de los resultados, seguido de su magnitud y precisión, tanto en los beneficios como en los riesgos para este ensayo clínico, hacemos una </a:t>
            </a:r>
            <a:r>
              <a:rPr lang="es-ES" sz="2000" dirty="0">
                <a:solidFill>
                  <a:srgbClr val="C00000"/>
                </a:solidFill>
              </a:rPr>
              <a:t>recomendación débil en contra </a:t>
            </a:r>
            <a:r>
              <a:rPr lang="es-ES" sz="2000" dirty="0"/>
              <a:t>para adicionar </a:t>
            </a:r>
            <a:r>
              <a:rPr lang="es-ES" sz="2000" dirty="0" err="1"/>
              <a:t>pioglitazona</a:t>
            </a:r>
            <a:r>
              <a:rPr lang="es-ES" sz="2000" dirty="0"/>
              <a:t> a su medicación de base, pues en los resultados totales en salud, los beneficios (riesgos evitados) no se compensan por los daños añadidos (riesgos añadidos).</a:t>
            </a:r>
            <a:endParaRPr lang="es-ES" sz="2000" dirty="0">
              <a:latin typeface="Arial" panose="020B0604020202020204" pitchFamily="34" charset="0"/>
              <a:cs typeface="Times New Roman" panose="02020603050405020304" pitchFamily="18" charset="0"/>
            </a:endParaRPr>
          </a:p>
          <a:p>
            <a:pPr algn="just">
              <a:lnSpc>
                <a:spcPct val="120000"/>
              </a:lnSpc>
              <a:spcAft>
                <a:spcPts val="0"/>
              </a:spcAft>
            </a:pPr>
            <a:r>
              <a:rPr lang="es-ES" sz="2000" u="sng"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Justificación</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a:t>
            </a:r>
            <a:endParaRPr lang="es-ES" sz="400" dirty="0">
              <a:latin typeface="Arial" panose="020B0604020202020204" pitchFamily="34" charset="0"/>
              <a:cs typeface="Times New Roman" panose="02020603050405020304" pitchFamily="18" charset="0"/>
            </a:endParaRPr>
          </a:p>
          <a:p>
            <a:pPr algn="just">
              <a:lnSpc>
                <a:spcPct val="130000"/>
              </a:lnSpc>
            </a:pP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A) BENEFICIOS Y DAÑOS AÑADIDOS:</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En la mayoría de las personas los daños pueden ser superiores a los beneficios, aunque puede haber casos particulares identificados por el médico en el que pueda estimar una baja probabilidad de insuficiencia cardíaca (mediante la vigilancia de aparición de edemas).</a:t>
            </a:r>
            <a:r>
              <a:rPr lang="es-ES" sz="400" dirty="0">
                <a:latin typeface="Arial" panose="020B0604020202020204" pitchFamily="34" charset="0"/>
                <a:cs typeface="Times New Roman" panose="02020603050405020304" pitchFamily="18" charset="0"/>
              </a:rPr>
              <a:t> </a:t>
            </a:r>
            <a:endPar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B) INCONVENIENTES:</a:t>
            </a:r>
            <a:r>
              <a:rPr lang="es-ES" sz="2000" dirty="0">
                <a:latin typeface="Calibri" panose="020F0502020204030204" pitchFamily="34" charset="0"/>
                <a:ea typeface="Times New Roman" panose="02020603050405020304" pitchFamily="18" charset="0"/>
                <a:cs typeface="Times New Roman" panose="02020603050405020304" pitchFamily="18" charset="0"/>
              </a:rPr>
              <a:t> Tomar una pastilla adicional.</a:t>
            </a:r>
            <a:endParaRPr lang="es-ES" sz="400" dirty="0">
              <a:latin typeface="Arial" panose="020B0604020202020204" pitchFamily="34" charset="0"/>
              <a:cs typeface="Times New Roman" panose="02020603050405020304" pitchFamily="18" charset="0"/>
            </a:endParaRPr>
          </a:p>
          <a:p>
            <a:pPr algn="just">
              <a:lnSpc>
                <a:spcPct val="140000"/>
              </a:lnSpc>
              <a:spcAft>
                <a:spcPts val="0"/>
              </a:spcAft>
            </a:pPr>
            <a:r>
              <a:rPr lang="es-ES" sz="400" dirty="0">
                <a:latin typeface="Arial" panose="020B0604020202020204" pitchFamily="34" charset="0"/>
                <a:cs typeface="Times New Roman" panose="02020603050405020304" pitchFamily="18" charset="0"/>
              </a:rPr>
              <a:t> </a:t>
            </a: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C) COSTES:</a:t>
            </a:r>
            <a:r>
              <a:rPr lang="es-ES" sz="2000" dirty="0">
                <a:latin typeface="Calibri" panose="020F0502020204030204" pitchFamily="34" charset="0"/>
                <a:ea typeface="Times New Roman" panose="02020603050405020304" pitchFamily="18" charset="0"/>
                <a:cs typeface="Times New Roman" panose="02020603050405020304" pitchFamily="18" charset="0"/>
              </a:rPr>
              <a:t> Aproximadamente 2 euros/día (727 euros/año).</a:t>
            </a:r>
            <a:r>
              <a:rPr lang="es-ES" sz="2000" b="1" dirty="0">
                <a:latin typeface="Calibri" panose="020F0502020204030204" pitchFamily="34" charset="0"/>
                <a:ea typeface="Times New Roman" panose="02020603050405020304" pitchFamily="18" charset="0"/>
                <a:cs typeface="Times New Roman" panose="02020603050405020304" pitchFamily="18" charset="0"/>
              </a:rPr>
              <a:t> </a:t>
            </a:r>
            <a:endParaRPr lang="es-ES" sz="20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endParaRPr lang="es-ES"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p:txBody>
      </p:sp>
    </p:spTree>
    <p:extLst>
      <p:ext uri="{BB962C8B-B14F-4D97-AF65-F5344CB8AC3E}">
        <p14:creationId xmlns:p14="http://schemas.microsoft.com/office/powerpoint/2010/main" val="756092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834887" y="596346"/>
            <a:ext cx="10535478" cy="6261653"/>
          </a:xfrm>
        </p:spPr>
        <p:txBody>
          <a:bodyPr>
            <a:normAutofit/>
          </a:bodyPr>
          <a:lstStyle/>
          <a:p>
            <a:pPr algn="just">
              <a:lnSpc>
                <a:spcPct val="100000"/>
              </a:lnSpc>
            </a:pPr>
            <a:r>
              <a:rPr lang="es-ES" b="1" i="1" dirty="0">
                <a:solidFill>
                  <a:srgbClr val="990099"/>
                </a:solidFill>
                <a:latin typeface="Calibri" panose="020F0502020204030204" pitchFamily="34" charset="0"/>
                <a:cs typeface="Times New Roman" panose="02020603050405020304" pitchFamily="18" charset="0"/>
              </a:rPr>
              <a:t>VII. ¿PUEDO APLICAR LOS RESULTADOS EN LA ATENCIÓN A MIS PACIENTES?</a:t>
            </a:r>
          </a:p>
          <a:p>
            <a:pPr algn="just">
              <a:spcAft>
                <a:spcPts val="0"/>
              </a:spcAft>
            </a:pPr>
            <a:endParaRPr lang="es-ES" sz="2000" dirty="0">
              <a:solidFill>
                <a:srgbClr val="000000"/>
              </a:solidFill>
              <a:ea typeface="Times New Roman" panose="02020603050405020304" pitchFamily="18" charset="0"/>
              <a:cs typeface="Eras Medium ITC" panose="020B0602030504020804" pitchFamily="34" charset="0"/>
            </a:endParaRPr>
          </a:p>
          <a:p>
            <a:pPr algn="just">
              <a:lnSpc>
                <a:spcPct val="100000"/>
              </a:lnSpc>
              <a:spcAft>
                <a:spcPts val="0"/>
              </a:spcAft>
            </a:pPr>
            <a:r>
              <a:rPr lang="es-ES" sz="2000" b="1" dirty="0">
                <a:solidFill>
                  <a:srgbClr val="0000FF"/>
                </a:solidFill>
                <a:ea typeface="Times New Roman" panose="02020603050405020304" pitchFamily="18" charset="0"/>
                <a:cs typeface="Eras Medium ITC" panose="020B0602030504020804" pitchFamily="34" charset="0"/>
              </a:rPr>
              <a:t>1ª ¿Fueron los pacientes del estudio similares a los que yo atiendo?: </a:t>
            </a:r>
            <a:r>
              <a:rPr lang="es-ES" sz="2000" dirty="0">
                <a:solidFill>
                  <a:srgbClr val="000000"/>
                </a:solidFill>
                <a:ea typeface="Times New Roman" panose="02020603050405020304" pitchFamily="18" charset="0"/>
                <a:cs typeface="Eras Medium ITC" panose="020B0602030504020804" pitchFamily="34" charset="0"/>
              </a:rPr>
              <a:t>Sí.	</a:t>
            </a:r>
          </a:p>
          <a:p>
            <a:pPr algn="just">
              <a:lnSpc>
                <a:spcPct val="100000"/>
              </a:lnSpc>
              <a:spcAft>
                <a:spcPts val="0"/>
              </a:spcAft>
            </a:pPr>
            <a:endParaRPr lang="es-ES" sz="500" dirty="0">
              <a:solidFill>
                <a:srgbClr val="000000"/>
              </a:solidFill>
              <a:ea typeface="Times New Roman" panose="02020603050405020304" pitchFamily="18" charset="0"/>
              <a:cs typeface="Eras Medium ITC" panose="020B0602030504020804" pitchFamily="34" charset="0"/>
            </a:endParaRPr>
          </a:p>
          <a:p>
            <a:pPr algn="just">
              <a:lnSpc>
                <a:spcPct val="100000"/>
              </a:lnSpc>
              <a:spcAft>
                <a:spcPts val="0"/>
              </a:spcAft>
            </a:pPr>
            <a:r>
              <a:rPr lang="es-ES" sz="2000" b="1" dirty="0">
                <a:solidFill>
                  <a:srgbClr val="0000FF"/>
                </a:solidFill>
                <a:ea typeface="Times New Roman" panose="02020603050405020304" pitchFamily="18" charset="0"/>
                <a:cs typeface="Eras Medium ITC" panose="020B0602030504020804" pitchFamily="34" charset="0"/>
              </a:rPr>
              <a:t>2ª ¿Se consideraron todos los resultados importantes para los pacientes?: </a:t>
            </a:r>
            <a:r>
              <a:rPr lang="es-ES" sz="2000" dirty="0">
                <a:solidFill>
                  <a:srgbClr val="000000"/>
                </a:solidFill>
                <a:ea typeface="Times New Roman" panose="02020603050405020304" pitchFamily="18" charset="0"/>
                <a:cs typeface="Eras Medium ITC" panose="020B0602030504020804" pitchFamily="34" charset="0"/>
              </a:rPr>
              <a:t>Los resultados de las variables secundarias sí importan a los pacientes, así como la insuficiencia cardíaca, edema e hipoglucemia.</a:t>
            </a:r>
          </a:p>
          <a:p>
            <a:pPr algn="just">
              <a:lnSpc>
                <a:spcPct val="100000"/>
              </a:lnSpc>
              <a:spcAft>
                <a:spcPts val="0"/>
              </a:spcAft>
            </a:pPr>
            <a:endParaRPr lang="es-ES" sz="500" dirty="0">
              <a:solidFill>
                <a:srgbClr val="000000"/>
              </a:solidFill>
              <a:ea typeface="Times New Roman" panose="02020603050405020304" pitchFamily="18" charset="0"/>
              <a:cs typeface="Eras Medium ITC" panose="020B0602030504020804" pitchFamily="34" charset="0"/>
            </a:endParaRPr>
          </a:p>
          <a:p>
            <a:pPr algn="just">
              <a:lnSpc>
                <a:spcPct val="100000"/>
              </a:lnSpc>
              <a:spcAft>
                <a:spcPts val="0"/>
              </a:spcAft>
            </a:pPr>
            <a:r>
              <a:rPr lang="es-ES" sz="2000" b="1" dirty="0">
                <a:solidFill>
                  <a:srgbClr val="0000FF"/>
                </a:solidFill>
                <a:ea typeface="Times New Roman" panose="02020603050405020304" pitchFamily="18" charset="0"/>
                <a:cs typeface="Eras Medium ITC" panose="020B0602030504020804" pitchFamily="34" charset="0"/>
              </a:rPr>
              <a:t>3ª ¿Justifican los beneficios que se esperan del tratamiento los riesgos potenciales, los inconvenientes y los costes del mismo?: </a:t>
            </a:r>
            <a:r>
              <a:rPr lang="es-ES" sz="2000" dirty="0">
                <a:solidFill>
                  <a:srgbClr val="000000"/>
                </a:solidFill>
                <a:ea typeface="Times New Roman" panose="02020603050405020304" pitchFamily="18" charset="0"/>
                <a:cs typeface="Eras Medium ITC" panose="020B0602030504020804" pitchFamily="34" charset="0"/>
              </a:rPr>
              <a:t>No, salvo que pueda identificar una baja probabilidad de insuficiencia cardíaca (mediante la vigilancia de la aparición de edemas).</a:t>
            </a:r>
          </a:p>
          <a:p>
            <a:pPr algn="just">
              <a:spcAft>
                <a:spcPts val="0"/>
              </a:spcAft>
            </a:pPr>
            <a:endParaRPr lang="es-ES"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a:p>
            <a:pPr algn="just">
              <a:lnSpc>
                <a:spcPct val="100000"/>
              </a:lnSpc>
              <a:spcAft>
                <a:spcPts val="0"/>
              </a:spcAft>
            </a:pPr>
            <a:endParaRPr lang="es-ES" sz="2000" dirty="0">
              <a:solidFill>
                <a:srgbClr val="000000"/>
              </a:solidFill>
              <a:latin typeface="Eras Medium ITC" panose="020B0602030504020804" pitchFamily="34" charset="0"/>
              <a:ea typeface="Times New Roman" panose="02020603050405020304" pitchFamily="18" charset="0"/>
              <a:cs typeface="Eras Medium ITC" panose="020B0602030504020804" pitchFamily="34" charset="0"/>
            </a:endParaRPr>
          </a:p>
        </p:txBody>
      </p:sp>
    </p:spTree>
    <p:extLst>
      <p:ext uri="{BB962C8B-B14F-4D97-AF65-F5344CB8AC3E}">
        <p14:creationId xmlns:p14="http://schemas.microsoft.com/office/powerpoint/2010/main" val="193201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17CC8F-9BC9-4447-BC57-9521E5630E4B}"/>
              </a:ext>
            </a:extLst>
          </p:cNvPr>
          <p:cNvSpPr txBox="1">
            <a:spLocks noChangeArrowheads="1"/>
          </p:cNvSpPr>
          <p:nvPr/>
        </p:nvSpPr>
        <p:spPr bwMode="auto">
          <a:xfrm>
            <a:off x="735810" y="425394"/>
            <a:ext cx="106970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2200" b="1" i="0" u="none" strike="noStrike" kern="1200" cap="none" spc="0" normalizeH="0" baseline="0" noProof="0">
                <a:ln>
                  <a:noFill/>
                </a:ln>
                <a:solidFill>
                  <a:sysClr val="windowText" lastClr="000000"/>
                </a:solidFill>
                <a:effectLst/>
                <a:uLnTx/>
                <a:uFillTx/>
                <a:latin typeface="Trebuchet MS" panose="020B0603020202020204" pitchFamily="34" charset="0"/>
                <a:ea typeface="Times New Roman" panose="02020603050405020304" pitchFamily="18" charset="0"/>
                <a:cs typeface="Tahoma" panose="020B0604030504040204" pitchFamily="34" charset="0"/>
              </a:rPr>
              <a:t>13 PREGUNTAS PARA LA LECTURA CRÍTICA DE UN ENSAYO CLÍNICO: </a:t>
            </a:r>
            <a:r>
              <a:rPr kumimoji="0" lang="es-ES" altLang="es-ES" sz="1800" b="1" i="0" u="none" strike="noStrike" kern="1200" cap="none" spc="0" normalizeH="0" baseline="0" noProof="0">
                <a:ln>
                  <a:noFill/>
                </a:ln>
                <a:solidFill>
                  <a:srgbClr val="FFC000">
                    <a:lumMod val="75000"/>
                  </a:srgbClr>
                </a:solidFill>
                <a:effectLst/>
                <a:uLnTx/>
                <a:uFillTx/>
                <a:latin typeface="Trebuchet MS" panose="020B0603020202020204" pitchFamily="34" charset="0"/>
                <a:ea typeface="Times New Roman" panose="02020603050405020304" pitchFamily="18" charset="0"/>
                <a:cs typeface="Tahoma" panose="020B0604030504040204" pitchFamily="34" charset="0"/>
              </a:rPr>
              <a:t>1 PICO, 7 para la VALIDEZ, 2 para la MAGNITUD y PRECISIÓN, y 3 para la APLICABILIDAD</a:t>
            </a:r>
            <a:endParaRPr kumimoji="0" lang="es-ES" altLang="es-ES" sz="11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ES" sz="1200" b="0" i="0" u="none" strike="noStrike" kern="1200" cap="none" spc="0" normalizeH="0" baseline="0" noProof="0">
              <a:ln>
                <a:noFill/>
              </a:ln>
              <a:solidFill>
                <a:sysClr val="windowText" lastClr="000000"/>
              </a:solidFill>
              <a:effectLst/>
              <a:uLnTx/>
              <a:uFillTx/>
              <a:latin typeface="Trebuchet MS" panose="020B0603020202020204" pitchFamily="34" charset="0"/>
              <a:ea typeface="Times New Roman" panose="02020603050405020304" pitchFamily="18"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 altLang="es-ES" sz="1500" b="0"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Tahoma" panose="020B0604030504040204" pitchFamily="34" charset="0"/>
              </a:rPr>
              <a:t>Adaptado de: </a:t>
            </a:r>
            <a:r>
              <a:rPr kumimoji="0" lang="en-US" altLang="es-ES" sz="1500" b="0"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Tahoma" panose="020B0604030504040204" pitchFamily="34" charset="0"/>
              </a:rPr>
              <a:t>Guyatt GH, Rennie D, O. Meade M, Cook DJ (Eds). Users’ guides to the medical literature. A manual for evidence-based clinical practice </a:t>
            </a:r>
            <a:r>
              <a:rPr kumimoji="0" lang="en-US" altLang="es-ES" sz="1500" b="0"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Calibri" panose="020F0502020204030204" pitchFamily="34" charset="0"/>
              </a:rPr>
              <a:t>(2</a:t>
            </a:r>
            <a:r>
              <a:rPr kumimoji="0" lang="en-US" altLang="es-ES" sz="1500" b="0" i="0" u="none" strike="noStrike" kern="1200" cap="none" spc="0" normalizeH="0" baseline="30000" noProof="0">
                <a:ln>
                  <a:noFill/>
                </a:ln>
                <a:solidFill>
                  <a:srgbClr val="4472C4">
                    <a:lumMod val="75000"/>
                  </a:srgbClr>
                </a:solidFill>
                <a:effectLst/>
                <a:uLnTx/>
                <a:uFillTx/>
                <a:latin typeface="Calibri" panose="020F0502020204030204"/>
                <a:ea typeface="Times New Roman" panose="02020603050405020304" pitchFamily="18" charset="0"/>
                <a:cs typeface="Calibri" panose="020F0502020204030204" pitchFamily="34" charset="0"/>
              </a:rPr>
              <a:t>nd</a:t>
            </a:r>
            <a:r>
              <a:rPr kumimoji="0" lang="en-US" altLang="es-ES" sz="1500" b="0"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Calibri" panose="020F0502020204030204" pitchFamily="34" charset="0"/>
              </a:rPr>
              <a:t> edition). McGraw-Hill Professional, 2008.</a:t>
            </a:r>
            <a:endParaRPr kumimoji="0" lang="en-US" altLang="es-ES" sz="1500" b="0" i="0" u="none" strike="noStrike" kern="1200" cap="none" spc="0" normalizeH="0" baseline="0" noProof="0" dirty="0">
              <a:ln>
                <a:noFill/>
              </a:ln>
              <a:solidFill>
                <a:srgbClr val="4472C4">
                  <a:lumMod val="75000"/>
                </a:srgbClr>
              </a:solidFill>
              <a:effectLst/>
              <a:uLnTx/>
              <a:uFillTx/>
              <a:latin typeface="Calibri" panose="020F0502020204030204"/>
              <a:ea typeface="+mn-ea"/>
              <a:cs typeface="Calibri" panose="020F0502020204030204" pitchFamily="34" charset="0"/>
            </a:endParaRPr>
          </a:p>
        </p:txBody>
      </p:sp>
      <p:sp>
        <p:nvSpPr>
          <p:cNvPr id="4" name="Rectángulo 3">
            <a:extLst>
              <a:ext uri="{FF2B5EF4-FFF2-40B4-BE49-F238E27FC236}">
                <a16:creationId xmlns:a16="http://schemas.microsoft.com/office/drawing/2014/main" id="{237D32C3-C84A-464A-AF25-0DE73A4AE8A7}"/>
              </a:ext>
            </a:extLst>
          </p:cNvPr>
          <p:cNvSpPr/>
          <p:nvPr/>
        </p:nvSpPr>
        <p:spPr>
          <a:xfrm>
            <a:off x="735810" y="1810389"/>
            <a:ext cx="10820085" cy="4862870"/>
          </a:xfrm>
          <a:prstGeom prst="rect">
            <a:avLst/>
          </a:prstGeom>
        </p:spPr>
        <p:txBody>
          <a:bodyPr wrap="square">
            <a:spAutoFit/>
          </a:bodyPr>
          <a:lstStyle/>
          <a:p>
            <a:pPr algn="just"/>
            <a:r>
              <a:rPr lang="es-ES" sz="2000" b="1" dirty="0">
                <a:solidFill>
                  <a:prstClr val="black"/>
                </a:solidFill>
                <a:ea typeface="Times New Roman" panose="02020603050405020304" pitchFamily="18" charset="0"/>
                <a:cs typeface="Times New Roman" panose="02020603050405020304" pitchFamily="18" charset="0"/>
              </a:rPr>
              <a:t>a) </a:t>
            </a:r>
            <a:r>
              <a:rPr lang="es-ES" sz="2000" dirty="0">
                <a:solidFill>
                  <a:prstClr val="black"/>
                </a:solidFill>
                <a:ea typeface="Times New Roman" panose="02020603050405020304" pitchFamily="18" charset="0"/>
                <a:cs typeface="Times New Roman" panose="02020603050405020304" pitchFamily="18" charset="0"/>
              </a:rPr>
              <a:t>La </a:t>
            </a:r>
            <a:r>
              <a:rPr lang="es-ES" sz="2000" b="1" dirty="0">
                <a:solidFill>
                  <a:prstClr val="black"/>
                </a:solidFill>
                <a:ea typeface="Times New Roman" panose="02020603050405020304" pitchFamily="18" charset="0"/>
                <a:cs typeface="Times New Roman" panose="02020603050405020304" pitchFamily="18" charset="0"/>
              </a:rPr>
              <a:t>Validez</a:t>
            </a:r>
            <a:r>
              <a:rPr lang="es-ES" sz="2000" dirty="0">
                <a:solidFill>
                  <a:prstClr val="black"/>
                </a:solidFill>
                <a:ea typeface="Times New Roman" panose="02020603050405020304" pitchFamily="18" charset="0"/>
                <a:cs typeface="Times New Roman" panose="02020603050405020304" pitchFamily="18" charset="0"/>
              </a:rPr>
              <a:t> (alta, moderada, baja o muy baja) significa cuán verosímil es la medida del resultado que se ha obtenido, antes de juzgar si es clínicamente relevante o no.</a:t>
            </a:r>
            <a:endParaRPr lang="es-ES"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s-ES" sz="2000" b="1" dirty="0">
                <a:solidFill>
                  <a:prstClr val="black"/>
                </a:solidFill>
                <a:ea typeface="Times New Roman" panose="02020603050405020304" pitchFamily="18" charset="0"/>
                <a:cs typeface="Times New Roman" panose="02020603050405020304" pitchFamily="18" charset="0"/>
              </a:rPr>
              <a:t>b) </a:t>
            </a:r>
            <a:r>
              <a:rPr lang="es-ES" sz="2000" dirty="0">
                <a:solidFill>
                  <a:prstClr val="black"/>
                </a:solidFill>
                <a:ea typeface="Times New Roman" panose="02020603050405020304" pitchFamily="18" charset="0"/>
                <a:cs typeface="Times New Roman" panose="02020603050405020304" pitchFamily="18" charset="0"/>
              </a:rPr>
              <a:t>La </a:t>
            </a:r>
            <a:r>
              <a:rPr lang="es-ES" sz="2000" b="1" dirty="0">
                <a:solidFill>
                  <a:prstClr val="black"/>
                </a:solidFill>
                <a:ea typeface="Times New Roman" panose="02020603050405020304" pitchFamily="18" charset="0"/>
                <a:cs typeface="Times New Roman" panose="02020603050405020304" pitchFamily="18" charset="0"/>
              </a:rPr>
              <a:t>Magnitud</a:t>
            </a:r>
            <a:r>
              <a:rPr lang="es-ES" sz="2000" dirty="0">
                <a:solidFill>
                  <a:prstClr val="black"/>
                </a:solidFill>
                <a:ea typeface="Times New Roman" panose="02020603050405020304" pitchFamily="18" charset="0"/>
                <a:cs typeface="Times New Roman" panose="02020603050405020304" pitchFamily="18" charset="0"/>
              </a:rPr>
              <a:t> de los resultados se refiere a la relevancia clínica (significación práctica) de los beneficios menos riesgos añadidos, junto a la </a:t>
            </a:r>
            <a:r>
              <a:rPr lang="es-ES" sz="2000" b="1" dirty="0">
                <a:solidFill>
                  <a:prstClr val="black"/>
                </a:solidFill>
                <a:ea typeface="Times New Roman" panose="02020603050405020304" pitchFamily="18" charset="0"/>
                <a:cs typeface="Times New Roman" panose="02020603050405020304" pitchFamily="18" charset="0"/>
              </a:rPr>
              <a:t>Precisión</a:t>
            </a:r>
            <a:r>
              <a:rPr lang="es-ES" sz="2000" dirty="0">
                <a:solidFill>
                  <a:prstClr val="black"/>
                </a:solidFill>
                <a:ea typeface="Times New Roman" panose="02020603050405020304" pitchFamily="18" charset="0"/>
                <a:cs typeface="Times New Roman" panose="02020603050405020304" pitchFamily="18" charset="0"/>
              </a:rPr>
              <a:t> (si el intervalo de confianza es estrecho o es excesivamente amplio).</a:t>
            </a:r>
            <a:endParaRPr lang="es-ES"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algn="just"/>
            <a:r>
              <a:rPr lang="es-ES" sz="2000" b="1" dirty="0">
                <a:solidFill>
                  <a:prstClr val="black"/>
                </a:solidFill>
                <a:ea typeface="Calibri" panose="020F0502020204030204" pitchFamily="34" charset="0"/>
                <a:cs typeface="Times New Roman" panose="02020603050405020304" pitchFamily="18" charset="0"/>
              </a:rPr>
              <a:t>c) </a:t>
            </a:r>
            <a:r>
              <a:rPr lang="es-ES" sz="2000" dirty="0">
                <a:solidFill>
                  <a:prstClr val="black"/>
                </a:solidFill>
                <a:ea typeface="Calibri" panose="020F0502020204030204" pitchFamily="34" charset="0"/>
                <a:cs typeface="Times New Roman" panose="02020603050405020304" pitchFamily="18" charset="0"/>
              </a:rPr>
              <a:t>Con esa validez, magnitud y precisión, ¿a qué categorías de pacientes podría ser teóricamente </a:t>
            </a:r>
            <a:r>
              <a:rPr lang="es-ES" sz="2000" b="1" dirty="0">
                <a:solidFill>
                  <a:prstClr val="black"/>
                </a:solidFill>
                <a:ea typeface="Calibri" panose="020F0502020204030204" pitchFamily="34" charset="0"/>
                <a:cs typeface="Times New Roman" panose="02020603050405020304" pitchFamily="18" charset="0"/>
              </a:rPr>
              <a:t>Aplicable</a:t>
            </a:r>
            <a:r>
              <a:rPr lang="es-ES" sz="2000" dirty="0">
                <a:solidFill>
                  <a:prstClr val="black"/>
                </a:solidFill>
                <a:ea typeface="Calibri" panose="020F0502020204030204" pitchFamily="34" charset="0"/>
                <a:cs typeface="Times New Roman" panose="02020603050405020304" pitchFamily="18" charset="0"/>
              </a:rPr>
              <a:t>? ¿El prototipo sería teóricamente aplicable a una “clase” de mis pacientes? </a:t>
            </a:r>
          </a:p>
          <a:p>
            <a:pPr algn="just"/>
            <a:endParaRPr lang="es-ES" sz="1000" dirty="0">
              <a:solidFill>
                <a:prstClr val="black"/>
              </a:solidFill>
              <a:ea typeface="Calibri" panose="020F0502020204030204" pitchFamily="34" charset="0"/>
              <a:cs typeface="Times New Roman" panose="02020603050405020304" pitchFamily="18" charset="0"/>
            </a:endParaRPr>
          </a:p>
          <a:p>
            <a:pPr algn="just"/>
            <a:r>
              <a:rPr lang="es-ES" sz="2000" dirty="0">
                <a:solidFill>
                  <a:prstClr val="black"/>
                </a:solidFill>
                <a:ea typeface="Calibri" panose="020F0502020204030204" pitchFamily="34" charset="0"/>
                <a:cs typeface="Times New Roman" panose="02020603050405020304" pitchFamily="18" charset="0"/>
              </a:rPr>
              <a:t>Hasta aquí todo es un razonamiento teórico (ciencia y/o técnica), y puede formularse en lógica formal con una premisa mayor, una premisa menor, y una relación entre ambas de la que se extrae una conclusión teórica.</a:t>
            </a:r>
          </a:p>
          <a:p>
            <a:pPr algn="just"/>
            <a:endParaRPr lang="es-ES" sz="1500" dirty="0">
              <a:solidFill>
                <a:prstClr val="black"/>
              </a:solidFill>
              <a:ea typeface="Calibri" panose="020F0502020204030204" pitchFamily="34" charset="0"/>
              <a:cs typeface="Times New Roman" panose="02020603050405020304" pitchFamily="18" charset="0"/>
            </a:endParaRPr>
          </a:p>
          <a:p>
            <a:pPr algn="just"/>
            <a:r>
              <a:rPr lang="es-ES" sz="2000" dirty="0">
                <a:solidFill>
                  <a:srgbClr val="0070C0"/>
                </a:solidFill>
                <a:ea typeface="Calibri" panose="020F0502020204030204" pitchFamily="34" charset="0"/>
                <a:cs typeface="Times New Roman" panose="02020603050405020304" pitchFamily="18" charset="0"/>
              </a:rPr>
              <a:t>Pero si además queremos hacer una </a:t>
            </a:r>
            <a:r>
              <a:rPr lang="es-ES" sz="2000" b="1" u="sng" dirty="0">
                <a:solidFill>
                  <a:srgbClr val="0070C0"/>
                </a:solidFill>
                <a:ea typeface="Calibri" panose="020F0502020204030204" pitchFamily="34" charset="0"/>
                <a:cs typeface="Times New Roman" panose="02020603050405020304" pitchFamily="18" charset="0"/>
              </a:rPr>
              <a:t>Recomendación</a:t>
            </a:r>
            <a:r>
              <a:rPr lang="es-ES" sz="2000" dirty="0">
                <a:solidFill>
                  <a:srgbClr val="0070C0"/>
                </a:solidFill>
                <a:ea typeface="Calibri" panose="020F0502020204030204" pitchFamily="34" charset="0"/>
                <a:cs typeface="Times New Roman" panose="02020603050405020304" pitchFamily="18" charset="0"/>
              </a:rPr>
              <a:t>, necesitamos estar preparados para una clase cualitativamente más compleja, que puede formularse mediante un razonamiento práctico, en el que la conclusión teórica anterior (ciencia y/o técnica) es uno de los constituyentes de la premisa menor. </a:t>
            </a:r>
            <a:r>
              <a:rPr lang="es-ES" sz="2000" dirty="0">
                <a:solidFill>
                  <a:srgbClr val="FF6600"/>
                </a:solidFill>
                <a:ea typeface="Calibri" panose="020F0502020204030204" pitchFamily="34" charset="0"/>
                <a:cs typeface="Times New Roman" panose="02020603050405020304" pitchFamily="18" charset="0"/>
              </a:rPr>
              <a:t>[Se verá más adelante en una sesión que aborda específicamente el razonamiento práctico]</a:t>
            </a:r>
          </a:p>
        </p:txBody>
      </p:sp>
    </p:spTree>
    <p:extLst>
      <p:ext uri="{BB962C8B-B14F-4D97-AF65-F5344CB8AC3E}">
        <p14:creationId xmlns:p14="http://schemas.microsoft.com/office/powerpoint/2010/main" val="166410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E19EFE3-E2C9-4DE4-BD38-1FDE888AA46A}"/>
              </a:ext>
            </a:extLst>
          </p:cNvPr>
          <p:cNvSpPr txBox="1">
            <a:spLocks/>
          </p:cNvSpPr>
          <p:nvPr/>
        </p:nvSpPr>
        <p:spPr>
          <a:xfrm>
            <a:off x="548640" y="446314"/>
            <a:ext cx="10940362" cy="59653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RESUMEN GRADE DEL ENSAYO CLÍNICO: </a:t>
            </a:r>
            <a:r>
              <a:rPr kumimoji="0" lang="es-ES" sz="2200" b="1"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Times New Roman" panose="02020603050405020304" pitchFamily="18" charset="0"/>
              </a:rPr>
              <a:t>Título del ensayo clínico en español:</a:t>
            </a:r>
            <a:endParaRPr kumimoji="0" lang="es-ES" sz="22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s-ES" sz="2000" b="0" i="1"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Times New Roman" panose="02020603050405020304" pitchFamily="18" charset="0"/>
              </a:rPr>
              <a:t>Referencia bibliográfica completa:</a:t>
            </a:r>
            <a:endParaRPr kumimoji="0" lang="es-ES" sz="2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800" b="0" i="0" u="none"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s-E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ADVERTENCIA: </a:t>
            </a:r>
            <a:r>
              <a:rPr kumimoji="0" lang="es-ES" sz="2000" b="0" i="0" u="none" strike="noStrike" kern="1200" cap="none" spc="0" normalizeH="0" baseline="0" noProof="0" dirty="0">
                <a:ln>
                  <a:noFill/>
                </a:ln>
                <a:solidFill>
                  <a:srgbClr val="FF6600"/>
                </a:solidFill>
                <a:effectLst/>
                <a:uLnTx/>
                <a:uFillTx/>
                <a:latin typeface="Calibri" panose="020F0502020204030204" pitchFamily="34" charset="0"/>
                <a:ea typeface="Times New Roman" panose="02020603050405020304" pitchFamily="18" charset="0"/>
                <a:cs typeface="Times New Roman" panose="02020603050405020304" pitchFamily="18" charset="0"/>
              </a:rPr>
              <a:t>Lo siguiente es una aplicación de la(s) filosofía(s) de la(s) ciencia(s) para personas no versadas en la práctica de la lógica formal.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rPr>
              <a:t>Como regla del dedo, la estructura narrativa puede recordarse con el acrónimo </a:t>
            </a:r>
            <a:r>
              <a:rPr kumimoji="0" lang="es-ES" sz="1800" b="0" i="1"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IDEAL:</a:t>
            </a:r>
            <a:r>
              <a:rPr kumimoji="0" lang="es-ES"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s-ES" sz="1800" b="1" i="1" u="sng"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a:t>
            </a:r>
            <a:r>
              <a:rPr kumimoji="0" lang="es-ES" sz="18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rPr>
              <a:t>dentificación del problema; </a:t>
            </a:r>
            <a:r>
              <a:rPr kumimoji="0" lang="es-ES" sz="1800" b="1" i="1" u="sng"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D</a:t>
            </a:r>
            <a:r>
              <a:rPr kumimoji="0" lang="es-ES" sz="18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rPr>
              <a:t>efinición del problema; </a:t>
            </a:r>
            <a:r>
              <a:rPr kumimoji="0" lang="es-ES" sz="1800" b="1" i="1" u="sng"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a:t>
            </a:r>
            <a:r>
              <a:rPr kumimoji="0" lang="es-ES" sz="18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rPr>
              <a:t>strategias para reducir el problema; </a:t>
            </a:r>
            <a:r>
              <a:rPr kumimoji="0" lang="es-ES" sz="1800" b="1" i="1" u="sng"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a:t>
            </a:r>
            <a:r>
              <a:rPr kumimoji="0" lang="es-ES" sz="18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rPr>
              <a:t>ctuaciones llevadas a cabo; </a:t>
            </a:r>
            <a:r>
              <a:rPr kumimoji="0" lang="es-ES" sz="1800" b="1" i="1" u="sng" strike="noStrike" kern="120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L</a:t>
            </a:r>
            <a:r>
              <a:rPr kumimoji="0" lang="es-ES" sz="18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rPr>
              <a:t>ogros o resultados obtenidos. </a:t>
            </a:r>
            <a:endParaRPr kumimoji="0" lang="es-ES" sz="7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800" b="0" i="0" u="none" strike="noStrike" kern="1200" cap="none" spc="0" normalizeH="0" baseline="0" noProof="0" dirty="0">
              <a:ln>
                <a:noFill/>
              </a:ln>
              <a:solidFill>
                <a:srgbClr val="996633"/>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1" u="none" strike="noStrike" kern="1200" cap="none" spc="0" normalizeH="0" baseline="0" noProof="0" dirty="0">
                <a:ln>
                  <a:noFill/>
                </a:ln>
                <a:solidFill>
                  <a:srgbClr val="990099"/>
                </a:solidFill>
                <a:effectLst/>
                <a:uLnTx/>
                <a:uFillTx/>
                <a:latin typeface="Calibri" panose="020F0502020204030204" pitchFamily="34" charset="0"/>
                <a:ea typeface="+mn-ea"/>
                <a:cs typeface="Calibri" panose="020F0502020204030204" pitchFamily="34" charset="0"/>
              </a:rPr>
              <a:t>I. INTRODUCCIÓN</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1" u="none" strike="noStrike" kern="1200" cap="none" spc="0" normalizeH="0" baseline="0" noProof="0" dirty="0">
                <a:ln>
                  <a:noFill/>
                </a:ln>
                <a:solidFill>
                  <a:srgbClr val="990099"/>
                </a:solidFill>
                <a:effectLst/>
                <a:uLnTx/>
                <a:uFillTx/>
                <a:latin typeface="Calibri" panose="020F0502020204030204" pitchFamily="34" charset="0"/>
                <a:ea typeface="+mn-ea"/>
                <a:cs typeface="Calibri" panose="020F0502020204030204" pitchFamily="34" charset="0"/>
              </a:rPr>
              <a:t>II. LO PROYECTADO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1" u="none" strike="noStrike" kern="1200" cap="none" spc="0" normalizeH="0" baseline="0" noProof="0" dirty="0">
                <a:ln>
                  <a:noFill/>
                </a:ln>
                <a:solidFill>
                  <a:srgbClr val="990099"/>
                </a:solidFill>
                <a:effectLst/>
                <a:uLnTx/>
                <a:uFillTx/>
                <a:latin typeface="Calibri" panose="020F0502020204030204" pitchFamily="34" charset="0"/>
                <a:ea typeface="+mn-ea"/>
                <a:cs typeface="Calibri" panose="020F0502020204030204" pitchFamily="34" charset="0"/>
              </a:rPr>
              <a:t>III. LO CONSEGUIDO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1" u="none" strike="noStrike" kern="1200" cap="none" spc="0" normalizeH="0" baseline="0" noProof="0" dirty="0">
                <a:ln>
                  <a:noFill/>
                </a:ln>
                <a:solidFill>
                  <a:srgbClr val="990099"/>
                </a:solidFill>
                <a:effectLst/>
                <a:uLnTx/>
                <a:uFillTx/>
                <a:latin typeface="Calibri" panose="020F0502020204030204" pitchFamily="34" charset="0"/>
                <a:ea typeface="+mn-ea"/>
                <a:cs typeface="Calibri" panose="020F0502020204030204" pitchFamily="34" charset="0"/>
              </a:rPr>
              <a:t>IV. COMENTARIOS, DISCUSIÓN Y OPINIÓN DEL EVALUADOR</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1" u="none" strike="noStrike" kern="1200" cap="none" spc="0" normalizeH="0" baseline="0" noProof="0" dirty="0">
                <a:ln>
                  <a:noFill/>
                </a:ln>
                <a:solidFill>
                  <a:srgbClr val="990099"/>
                </a:solidFill>
                <a:effectLst/>
                <a:uLnTx/>
                <a:uFillTx/>
                <a:latin typeface="Calibri" panose="020F0502020204030204" pitchFamily="34" charset="0"/>
                <a:ea typeface="+mn-ea"/>
                <a:cs typeface="Calibri" panose="020F0502020204030204" pitchFamily="34" charset="0"/>
              </a:rPr>
              <a:t>V. CONFLICTO DE INTERESES y VALIDEZ DE LOS RESULTADOS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1" u="none" strike="noStrike" kern="1200" cap="none" spc="0" normalizeH="0" baseline="0" noProof="0" dirty="0">
                <a:ln>
                  <a:noFill/>
                </a:ln>
                <a:solidFill>
                  <a:srgbClr val="990099"/>
                </a:solidFill>
                <a:effectLst/>
                <a:uLnTx/>
                <a:uFillTx/>
                <a:latin typeface="Calibri" panose="020F0502020204030204" pitchFamily="34" charset="0"/>
                <a:ea typeface="+mn-ea"/>
                <a:cs typeface="Calibri" panose="020F0502020204030204" pitchFamily="34" charset="0"/>
              </a:rPr>
              <a:t>VI. CONCLUSIONES Y RECOMENDACIONES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32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E178FF9-B1BF-4448-8652-0DAC01AEE34A}"/>
              </a:ext>
            </a:extLst>
          </p:cNvPr>
          <p:cNvSpPr>
            <a:spLocks noGrp="1"/>
          </p:cNvSpPr>
          <p:nvPr>
            <p:ph type="subTitle" idx="1"/>
          </p:nvPr>
        </p:nvSpPr>
        <p:spPr>
          <a:xfrm>
            <a:off x="2179982" y="3880333"/>
            <a:ext cx="7832035" cy="1655762"/>
          </a:xfrm>
        </p:spPr>
        <p:txBody>
          <a:bodyPr/>
          <a:lstStyle/>
          <a:p>
            <a:pPr algn="l">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 y cerramos el paréntesis</a:t>
            </a:r>
            <a:r>
              <a:rPr lang="es-ES" sz="5400"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para comenzar con la práctica de una Evaluación GRADE del ECA </a:t>
            </a:r>
            <a:r>
              <a:rPr lang="es-ES" dirty="0" err="1">
                <a:latin typeface="Calibri" panose="020F0502020204030204" pitchFamily="34" charset="0"/>
                <a:ea typeface="Calibri" panose="020F0502020204030204" pitchFamily="34" charset="0"/>
                <a:cs typeface="Times New Roman" panose="02020603050405020304" pitchFamily="18" charset="0"/>
              </a:rPr>
              <a:t>PROactive</a:t>
            </a:r>
            <a:r>
              <a:rPr lang="es-ES" dirty="0">
                <a:latin typeface="Calibri" panose="020F0502020204030204" pitchFamily="34" charset="0"/>
                <a:ea typeface="Calibri" panose="020F0502020204030204" pitchFamily="34" charset="0"/>
                <a:cs typeface="Times New Roman" panose="02020603050405020304" pitchFamily="18" charset="0"/>
              </a:rPr>
              <a:t> como ejemplo pedagógico</a:t>
            </a:r>
          </a:p>
          <a:p>
            <a:pPr algn="l"/>
            <a:endParaRPr lang="es-ES" dirty="0"/>
          </a:p>
        </p:txBody>
      </p:sp>
    </p:spTree>
    <p:extLst>
      <p:ext uri="{BB962C8B-B14F-4D97-AF65-F5344CB8AC3E}">
        <p14:creationId xmlns:p14="http://schemas.microsoft.com/office/powerpoint/2010/main" val="288669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481BF2-5513-4415-8299-0B0B4534E323}"/>
              </a:ext>
            </a:extLst>
          </p:cNvPr>
          <p:cNvSpPr>
            <a:spLocks noGrp="1"/>
          </p:cNvSpPr>
          <p:nvPr>
            <p:ph type="title"/>
          </p:nvPr>
        </p:nvSpPr>
        <p:spPr>
          <a:xfrm>
            <a:off x="838200" y="365125"/>
            <a:ext cx="10515600" cy="1285157"/>
          </a:xfrm>
        </p:spPr>
        <p:txBody>
          <a:bodyPr>
            <a:normAutofit fontScale="90000"/>
          </a:bodyPr>
          <a:lstStyle/>
          <a:p>
            <a:pPr lvl="0">
              <a:lnSpc>
                <a:spcPct val="100000"/>
              </a:lnSpc>
              <a:spcBef>
                <a:spcPts val="1000"/>
              </a:spcBef>
            </a:pPr>
            <a:r>
              <a:rPr lang="en-US" sz="18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Dormandy</a:t>
            </a:r>
            <a:r>
              <a:rPr lang="en-US" sz="1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J et al. on behalf of the </a:t>
            </a:r>
            <a:r>
              <a:rPr lang="en-US" sz="18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PROactive</a:t>
            </a:r>
            <a:r>
              <a:rPr lang="en-US" sz="1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investigators. Secondary prevention of macrovascular events in patients with type 2 diabetes in the </a:t>
            </a:r>
            <a:r>
              <a:rPr lang="en-US" sz="18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PROactive</a:t>
            </a:r>
            <a:r>
              <a:rPr lang="en-US" sz="1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Study (</a:t>
            </a:r>
            <a:r>
              <a:rPr lang="en-US" sz="18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PROspective</a:t>
            </a:r>
            <a:r>
              <a:rPr lang="en-US" sz="1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pioglitAzone</a:t>
            </a:r>
            <a:r>
              <a:rPr lang="en-US" sz="1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Clinical Trial In </a:t>
            </a:r>
            <a:r>
              <a:rPr lang="en-US" sz="18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macroVascular</a:t>
            </a:r>
            <a:r>
              <a:rPr lang="en-US" sz="1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Events): a </a:t>
            </a:r>
            <a:r>
              <a:rPr lang="en-US" sz="18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randomised</a:t>
            </a:r>
            <a:r>
              <a:rPr lang="en-US" sz="1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controlled. Lancet 2005; 366: 1279–89</a:t>
            </a:r>
            <a:br>
              <a:rPr lang="en-U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br>
            <a:endParaRPr lang="es-ES" dirty="0"/>
          </a:p>
        </p:txBody>
      </p:sp>
      <p:sp>
        <p:nvSpPr>
          <p:cNvPr id="5" name="Rectángulo 4">
            <a:extLst>
              <a:ext uri="{FF2B5EF4-FFF2-40B4-BE49-F238E27FC236}">
                <a16:creationId xmlns:a16="http://schemas.microsoft.com/office/drawing/2014/main" id="{F4E4E9C4-29DA-4D91-B31B-F0C606128E81}"/>
              </a:ext>
            </a:extLst>
          </p:cNvPr>
          <p:cNvSpPr/>
          <p:nvPr/>
        </p:nvSpPr>
        <p:spPr>
          <a:xfrm>
            <a:off x="5049077" y="1650281"/>
            <a:ext cx="6304723" cy="3821559"/>
          </a:xfrm>
          <a:prstGeom prst="rect">
            <a:avLst/>
          </a:prstGeom>
        </p:spPr>
        <p:txBody>
          <a:bodyPr wrap="square">
            <a:spAutoFit/>
          </a:bodyPr>
          <a:lstStyle/>
          <a:p>
            <a:pPr lvl="0" algn="just">
              <a:spcBef>
                <a:spcPts val="1000"/>
              </a:spcBef>
            </a:pPr>
            <a:r>
              <a:rPr lang="es-ES" sz="2400" b="1" i="1" dirty="0">
                <a:solidFill>
                  <a:srgbClr val="990099"/>
                </a:solidFill>
                <a:latin typeface="Calibri" panose="020F0502020204030204" pitchFamily="34" charset="0"/>
                <a:ea typeface="Times New Roman" panose="02020603050405020304" pitchFamily="18" charset="0"/>
                <a:cs typeface="Times New Roman" panose="02020603050405020304" pitchFamily="18" charset="0"/>
              </a:rPr>
              <a:t>I. INTRODUCCIÓN.</a:t>
            </a:r>
            <a:endParaRPr lang="es-ES" sz="6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lgn="just">
              <a:spcBef>
                <a:spcPts val="1000"/>
              </a:spcBef>
            </a:pPr>
            <a:r>
              <a:rPr lang="es-ES" sz="5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endParaRPr lang="es-ES" sz="5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indent="449580" algn="just">
              <a:spcBef>
                <a:spcPts val="1000"/>
              </a:spcBef>
            </a:pP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Las personas con DM2 tienen un </a:t>
            </a:r>
            <a:r>
              <a:rPr lang="es-ES" sz="2000" dirty="0">
                <a:solidFill>
                  <a:srgbClr val="FF9900"/>
                </a:solidFill>
                <a:latin typeface="Calibri" panose="020F0502020204030204" pitchFamily="34" charset="0"/>
                <a:ea typeface="Times New Roman" panose="02020603050405020304" pitchFamily="18" charset="0"/>
                <a:cs typeface="Times New Roman" panose="02020603050405020304" pitchFamily="18" charset="0"/>
              </a:rPr>
              <a:t>riesgo más elevado (¿cuánto más % de eventos/ unidad de tiempo?)</a:t>
            </a: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que sin DM2 de incidencia de infarto de miocardio e ictus. </a:t>
            </a:r>
          </a:p>
          <a:p>
            <a:pPr lvl="0" indent="449580" algn="just">
              <a:spcBef>
                <a:spcPts val="1000"/>
              </a:spcBef>
            </a:pP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Antes de concebir el presente estudio, había alguna prueba indirecta de que las </a:t>
            </a:r>
            <a:r>
              <a:rPr lang="es-ES" sz="200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glitazonas</a:t>
            </a: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podrían reducir las complicaciones </a:t>
            </a:r>
            <a:r>
              <a:rPr lang="es-ES" sz="200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macrovasculares</a:t>
            </a: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p>
          <a:p>
            <a:pPr lvl="0" indent="449580" algn="just">
              <a:spcBef>
                <a:spcPts val="1000"/>
              </a:spcBef>
            </a:pP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Ante la aversión que provoca ese </a:t>
            </a:r>
            <a:r>
              <a:rPr lang="es-ES" sz="2000" dirty="0">
                <a:solidFill>
                  <a:srgbClr val="FF9900"/>
                </a:solidFill>
                <a:latin typeface="Calibri" panose="020F0502020204030204" pitchFamily="34" charset="0"/>
                <a:ea typeface="Times New Roman" panose="02020603050405020304" pitchFamily="18" charset="0"/>
                <a:cs typeface="Times New Roman" panose="02020603050405020304" pitchFamily="18" charset="0"/>
              </a:rPr>
              <a:t>riesgo más elevado</a:t>
            </a: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los investigadores del </a:t>
            </a:r>
            <a:r>
              <a:rPr lang="es-ES" sz="2000"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PROactive</a:t>
            </a:r>
            <a:r>
              <a:rPr lang="es-ES" sz="20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diseñaron el ECA para averiguarlo.</a:t>
            </a:r>
            <a:endParaRPr lang="es-ES" sz="2400" dirty="0">
              <a:solidFill>
                <a:prstClr val="black"/>
              </a:solidFill>
            </a:endParaRPr>
          </a:p>
        </p:txBody>
      </p:sp>
      <p:pic>
        <p:nvPicPr>
          <p:cNvPr id="8" name="Marcador de contenido 7">
            <a:extLst>
              <a:ext uri="{FF2B5EF4-FFF2-40B4-BE49-F238E27FC236}">
                <a16:creationId xmlns:a16="http://schemas.microsoft.com/office/drawing/2014/main" id="{14F7A31B-9C70-4AAF-B8C3-4F900FB6930A}"/>
              </a:ext>
            </a:extLst>
          </p:cNvPr>
          <p:cNvPicPr>
            <a:picLocks noGrp="1" noChangeAspect="1"/>
          </p:cNvPicPr>
          <p:nvPr>
            <p:ph idx="1"/>
          </p:nvPr>
        </p:nvPicPr>
        <p:blipFill>
          <a:blip r:embed="rId2"/>
          <a:stretch>
            <a:fillRect/>
          </a:stretch>
        </p:blipFill>
        <p:spPr>
          <a:xfrm>
            <a:off x="838200" y="1650281"/>
            <a:ext cx="3720548" cy="4908679"/>
          </a:xfrm>
          <a:prstGeom prst="rect">
            <a:avLst/>
          </a:prstGeom>
        </p:spPr>
      </p:pic>
      <p:sp>
        <p:nvSpPr>
          <p:cNvPr id="3" name="Rectángulo 2">
            <a:extLst>
              <a:ext uri="{FF2B5EF4-FFF2-40B4-BE49-F238E27FC236}">
                <a16:creationId xmlns:a16="http://schemas.microsoft.com/office/drawing/2014/main" id="{E56A294B-2F92-44D2-9023-E1A9965AD3A3}"/>
              </a:ext>
            </a:extLst>
          </p:cNvPr>
          <p:cNvSpPr/>
          <p:nvPr/>
        </p:nvSpPr>
        <p:spPr>
          <a:xfrm>
            <a:off x="838200" y="1650281"/>
            <a:ext cx="3760304" cy="4962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1390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0345B2-553F-4315-8DEF-D4A592318A80}"/>
              </a:ext>
            </a:extLst>
          </p:cNvPr>
          <p:cNvSpPr>
            <a:spLocks noGrp="1"/>
          </p:cNvSpPr>
          <p:nvPr>
            <p:ph type="subTitle" idx="1"/>
          </p:nvPr>
        </p:nvSpPr>
        <p:spPr>
          <a:xfrm>
            <a:off x="756510" y="413467"/>
            <a:ext cx="10681252" cy="5908955"/>
          </a:xfrm>
        </p:spPr>
        <p:txBody>
          <a:bodyPr>
            <a:normAutofit fontScale="92500" lnSpcReduction="20000"/>
          </a:bodyPr>
          <a:lstStyle/>
          <a:p>
            <a:pPr algn="just">
              <a:lnSpc>
                <a:spcPct val="120000"/>
              </a:lnSpc>
              <a:spcAft>
                <a:spcPts val="0"/>
              </a:spcAft>
            </a:pPr>
            <a:r>
              <a:rPr lang="es-ES" b="1" i="1" dirty="0">
                <a:solidFill>
                  <a:srgbClr val="990099"/>
                </a:solidFill>
                <a:latin typeface="Calibri" panose="020F0502020204030204" pitchFamily="34" charset="0"/>
                <a:ea typeface="Times New Roman" panose="02020603050405020304" pitchFamily="18" charset="0"/>
                <a:cs typeface="Times New Roman" panose="02020603050405020304" pitchFamily="18" charset="0"/>
              </a:rPr>
              <a:t>II. LO PROYECTADO.</a:t>
            </a:r>
          </a:p>
          <a:p>
            <a:pPr algn="just">
              <a:lnSpc>
                <a:spcPct val="12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A) OBJETIVO (PICO): </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Comparar la mortalidad y morbilidad </a:t>
            </a:r>
            <a:r>
              <a:rPr lang="es-ES" sz="2000" dirty="0" err="1">
                <a:solidFill>
                  <a:srgbClr val="000000"/>
                </a:solidFill>
                <a:latin typeface="Calibri" panose="020F0502020204030204" pitchFamily="34" charset="0"/>
                <a:ea typeface="Times New Roman" panose="02020603050405020304" pitchFamily="18" charset="0"/>
                <a:cs typeface="Eras Medium ITC" panose="020B0602030504020804" pitchFamily="34" charset="0"/>
              </a:rPr>
              <a:t>macrovascular</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a:t>
            </a: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O</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en pacientes con DM2 y alto riesgo CV (</a:t>
            </a: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P</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tratados con </a:t>
            </a:r>
            <a:r>
              <a:rPr lang="es-ES" sz="2000" dirty="0" err="1">
                <a:solidFill>
                  <a:srgbClr val="000000"/>
                </a:solidFill>
                <a:latin typeface="Calibri" panose="020F0502020204030204" pitchFamily="34" charset="0"/>
                <a:ea typeface="Times New Roman" panose="02020603050405020304" pitchFamily="18" charset="0"/>
                <a:cs typeface="Eras Medium ITC" panose="020B0602030504020804" pitchFamily="34" charset="0"/>
              </a:rPr>
              <a:t>pioglitazona</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a:t>
            </a: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I</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frente a placebo (</a:t>
            </a:r>
            <a:r>
              <a:rPr lang="es-ES" sz="2000" b="1" dirty="0">
                <a:solidFill>
                  <a:srgbClr val="0000FF"/>
                </a:solidFill>
                <a:latin typeface="Calibri" panose="020F0502020204030204" pitchFamily="34" charset="0"/>
                <a:ea typeface="Times New Roman" panose="02020603050405020304" pitchFamily="18" charset="0"/>
                <a:cs typeface="Eras Medium ITC" panose="020B0602030504020804" pitchFamily="34" charset="0"/>
              </a:rPr>
              <a:t>C</a:t>
            </a:r>
            <a:r>
              <a:rPr lang="es-ES" sz="2000" dirty="0">
                <a:solidFill>
                  <a:srgbClr val="000000"/>
                </a:solidFill>
                <a:latin typeface="Calibri" panose="020F0502020204030204" pitchFamily="34" charset="0"/>
                <a:ea typeface="Times New Roman" panose="02020603050405020304" pitchFamily="18" charset="0"/>
                <a:cs typeface="Eras Medium ITC" panose="020B0602030504020804" pitchFamily="34" charset="0"/>
              </a:rPr>
              <a:t>) durante un tiempo de tratamiento y seguimiento de 3 años.</a:t>
            </a:r>
            <a:endParaRPr lang="es-ES"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s-ES" sz="20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B) TIPO DE ESTUDIO: </a:t>
            </a:r>
            <a:r>
              <a:rPr lang="es-ES" sz="2000">
                <a:latin typeface="Calibri" panose="020F0502020204030204" pitchFamily="34" charset="0"/>
                <a:ea typeface="Times New Roman" panose="02020603050405020304" pitchFamily="18" charset="0"/>
                <a:cs typeface="Times New Roman" panose="02020603050405020304" pitchFamily="18" charset="0"/>
              </a:rPr>
              <a:t>Estudio experimental Controlado </a:t>
            </a:r>
            <a:r>
              <a:rPr lang="es-ES" sz="2000" dirty="0">
                <a:latin typeface="Calibri" panose="020F0502020204030204" pitchFamily="34" charset="0"/>
                <a:ea typeface="Times New Roman" panose="02020603050405020304" pitchFamily="18" charset="0"/>
                <a:cs typeface="Times New Roman" panose="02020603050405020304" pitchFamily="18" charset="0"/>
              </a:rPr>
              <a:t>(con placebo) y </a:t>
            </a:r>
            <a:r>
              <a:rPr lang="es-ES" sz="2000" b="1" dirty="0">
                <a:latin typeface="Calibri" panose="020F0502020204030204" pitchFamily="34" charset="0"/>
                <a:ea typeface="Times New Roman" panose="02020603050405020304" pitchFamily="18" charset="0"/>
                <a:cs typeface="Times New Roman" panose="02020603050405020304" pitchFamily="18" charset="0"/>
              </a:rPr>
              <a:t>Aleatorizado</a:t>
            </a:r>
            <a:r>
              <a:rPr lang="es-ES" sz="2000" dirty="0">
                <a:latin typeface="Calibri" panose="020F0502020204030204" pitchFamily="34" charset="0"/>
                <a:ea typeface="Times New Roman" panose="02020603050405020304" pitchFamily="18" charset="0"/>
                <a:cs typeface="Times New Roman" panose="02020603050405020304" pitchFamily="18" charset="0"/>
              </a:rPr>
              <a:t> (ECA), multicéntrico, diseñado con:</a:t>
            </a:r>
          </a:p>
          <a:p>
            <a:pPr algn="just">
              <a:lnSpc>
                <a:spcPct val="12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un </a:t>
            </a:r>
            <a:r>
              <a:rPr lang="es-ES" sz="2000" b="1" dirty="0">
                <a:latin typeface="Calibri" panose="020F0502020204030204" pitchFamily="34" charset="0"/>
                <a:ea typeface="Times New Roman" panose="02020603050405020304" pitchFamily="18" charset="0"/>
                <a:cs typeface="Times New Roman" panose="02020603050405020304" pitchFamily="18" charset="0"/>
              </a:rPr>
              <a:t>nivel de significación alfa ≤ de 0,05 </a:t>
            </a:r>
            <a:r>
              <a:rPr lang="es-ES" sz="2000" dirty="0">
                <a:latin typeface="Calibri" panose="020F0502020204030204" pitchFamily="34" charset="0"/>
                <a:ea typeface="Times New Roman" panose="02020603050405020304" pitchFamily="18" charset="0"/>
                <a:cs typeface="Times New Roman" panose="02020603050405020304" pitchFamily="18" charset="0"/>
              </a:rPr>
              <a:t>(error alfa asumible ≤ 0,05 ó 5%, por parte del grupo de control), </a:t>
            </a:r>
          </a:p>
          <a:p>
            <a:pPr algn="just">
              <a:lnSpc>
                <a:spcPct val="12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y una </a:t>
            </a:r>
            <a:r>
              <a:rPr lang="es-ES" sz="2000" b="1" dirty="0">
                <a:latin typeface="Calibri" panose="020F0502020204030204" pitchFamily="34" charset="0"/>
                <a:ea typeface="Times New Roman" panose="02020603050405020304" pitchFamily="18" charset="0"/>
                <a:cs typeface="Times New Roman" panose="02020603050405020304" pitchFamily="18" charset="0"/>
              </a:rPr>
              <a:t>potencia de estadística de contraste ≥ del 91% </a:t>
            </a:r>
            <a:r>
              <a:rPr lang="es-ES" sz="2000" dirty="0">
                <a:latin typeface="Calibri" panose="020F0502020204030204" pitchFamily="34" charset="0"/>
                <a:ea typeface="Times New Roman" panose="02020603050405020304" pitchFamily="18" charset="0"/>
                <a:cs typeface="Times New Roman" panose="02020603050405020304" pitchFamily="18" charset="0"/>
              </a:rPr>
              <a:t>(como error beta = 1 – potencia, implica error beta ≤ 0,09 ó 9%, por parte del grupo de intervención), </a:t>
            </a:r>
          </a:p>
          <a:p>
            <a:pPr algn="just">
              <a:lnSpc>
                <a:spcPct val="12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para detectar una reducción relativa del riesgo del 20% (o sea un RR 0,8, porque RRR = 1 - RR), </a:t>
            </a:r>
            <a:r>
              <a:rPr lang="es-ES" sz="2000" b="1" dirty="0">
                <a:latin typeface="Calibri" panose="020F0502020204030204" pitchFamily="34" charset="0"/>
                <a:ea typeface="Times New Roman" panose="02020603050405020304" pitchFamily="18" charset="0"/>
                <a:cs typeface="Times New Roman" panose="02020603050405020304" pitchFamily="18" charset="0"/>
              </a:rPr>
              <a:t>desde el %</a:t>
            </a:r>
            <a:r>
              <a:rPr lang="es-ES" sz="2000" b="1" dirty="0" err="1">
                <a:latin typeface="Calibri" panose="020F0502020204030204" pitchFamily="34" charset="0"/>
                <a:ea typeface="Times New Roman" panose="02020603050405020304" pitchFamily="18" charset="0"/>
                <a:cs typeface="Times New Roman" panose="02020603050405020304" pitchFamily="18" charset="0"/>
              </a:rPr>
              <a:t>RAc</a:t>
            </a:r>
            <a:r>
              <a:rPr lang="es-ES" sz="2000" b="1" dirty="0">
                <a:latin typeface="Calibri" panose="020F0502020204030204" pitchFamily="34" charset="0"/>
                <a:ea typeface="Times New Roman" panose="02020603050405020304" pitchFamily="18" charset="0"/>
                <a:cs typeface="Times New Roman" panose="02020603050405020304" pitchFamily="18" charset="0"/>
              </a:rPr>
              <a:t> = 18%</a:t>
            </a:r>
            <a:r>
              <a:rPr lang="es-ES" sz="2000" dirty="0">
                <a:latin typeface="Calibri" panose="020F0502020204030204" pitchFamily="34" charset="0"/>
                <a:ea typeface="Times New Roman" panose="02020603050405020304" pitchFamily="18" charset="0"/>
                <a:cs typeface="Times New Roman" panose="02020603050405020304" pitchFamily="18" charset="0"/>
              </a:rPr>
              <a:t> de eventos esperados en el grupo control para la variable principal en 3 años (=&gt; 6% de eventos/año durante 3 años), </a:t>
            </a:r>
            <a:r>
              <a:rPr lang="es-ES" sz="2000" b="1" dirty="0">
                <a:latin typeface="Calibri" panose="020F0502020204030204" pitchFamily="34" charset="0"/>
                <a:ea typeface="Times New Roman" panose="02020603050405020304" pitchFamily="18" charset="0"/>
                <a:cs typeface="Times New Roman" panose="02020603050405020304" pitchFamily="18" charset="0"/>
              </a:rPr>
              <a:t>hasta un %</a:t>
            </a:r>
            <a:r>
              <a:rPr lang="es-ES" sz="2000" b="1" dirty="0" err="1">
                <a:latin typeface="Calibri" panose="020F0502020204030204" pitchFamily="34" charset="0"/>
                <a:ea typeface="Times New Roman" panose="02020603050405020304" pitchFamily="18" charset="0"/>
                <a:cs typeface="Times New Roman" panose="02020603050405020304" pitchFamily="18" charset="0"/>
              </a:rPr>
              <a:t>RAi</a:t>
            </a:r>
            <a:r>
              <a:rPr lang="es-ES" sz="2000" b="1" dirty="0">
                <a:latin typeface="Calibri" panose="020F0502020204030204" pitchFamily="34" charset="0"/>
                <a:ea typeface="Times New Roman" panose="02020603050405020304" pitchFamily="18" charset="0"/>
                <a:cs typeface="Times New Roman" panose="02020603050405020304" pitchFamily="18" charset="0"/>
              </a:rPr>
              <a:t> = 14,4%</a:t>
            </a:r>
            <a:r>
              <a:rPr lang="es-ES" sz="2000" dirty="0">
                <a:latin typeface="Calibri" panose="020F0502020204030204" pitchFamily="34" charset="0"/>
                <a:ea typeface="Times New Roman" panose="02020603050405020304" pitchFamily="18" charset="0"/>
                <a:cs typeface="Times New Roman" panose="02020603050405020304" pitchFamily="18" charset="0"/>
              </a:rPr>
              <a:t> en el grupo de </a:t>
            </a:r>
            <a:r>
              <a:rPr lang="es-ES" sz="2000" dirty="0" err="1">
                <a:latin typeface="Calibri" panose="020F0502020204030204" pitchFamily="34" charset="0"/>
                <a:ea typeface="Times New Roman" panose="02020603050405020304" pitchFamily="18" charset="0"/>
                <a:cs typeface="Times New Roman" panose="02020603050405020304" pitchFamily="18" charset="0"/>
              </a:rPr>
              <a:t>pioglitazona</a:t>
            </a:r>
            <a:r>
              <a:rPr lang="es-ES" sz="2000" dirty="0">
                <a:latin typeface="Calibri" panose="020F0502020204030204" pitchFamily="34" charset="0"/>
                <a:ea typeface="Times New Roman" panose="02020603050405020304" pitchFamily="18" charset="0"/>
                <a:cs typeface="Times New Roman" panose="02020603050405020304" pitchFamily="18" charset="0"/>
              </a:rPr>
              <a:t> (porque 18% x 0,8 = 14,4%).  En efecto RR = %</a:t>
            </a:r>
            <a:r>
              <a:rPr lang="es-ES" sz="2000" dirty="0" err="1">
                <a:latin typeface="Calibri" panose="020F0502020204030204" pitchFamily="34" charset="0"/>
                <a:ea typeface="Times New Roman" panose="02020603050405020304" pitchFamily="18" charset="0"/>
                <a:cs typeface="Times New Roman" panose="02020603050405020304" pitchFamily="18" charset="0"/>
              </a:rPr>
              <a:t>RAi</a:t>
            </a:r>
            <a:r>
              <a:rPr lang="es-ES" sz="2000" dirty="0">
                <a:latin typeface="Calibri" panose="020F0502020204030204" pitchFamily="34" charset="0"/>
                <a:ea typeface="Times New Roman" panose="02020603050405020304" pitchFamily="18" charset="0"/>
                <a:cs typeface="Times New Roman" panose="02020603050405020304" pitchFamily="18" charset="0"/>
              </a:rPr>
              <a:t>/ %</a:t>
            </a:r>
            <a:r>
              <a:rPr lang="es-ES" sz="2000" dirty="0" err="1">
                <a:latin typeface="Calibri" panose="020F0502020204030204" pitchFamily="34" charset="0"/>
                <a:ea typeface="Times New Roman" panose="02020603050405020304" pitchFamily="18" charset="0"/>
                <a:cs typeface="Times New Roman" panose="02020603050405020304" pitchFamily="18" charset="0"/>
              </a:rPr>
              <a:t>RAc</a:t>
            </a:r>
            <a:r>
              <a:rPr lang="es-ES" sz="2000" dirty="0">
                <a:latin typeface="Calibri" panose="020F0502020204030204" pitchFamily="34" charset="0"/>
                <a:ea typeface="Times New Roman" panose="02020603050405020304" pitchFamily="18" charset="0"/>
                <a:cs typeface="Times New Roman" panose="02020603050405020304" pitchFamily="18" charset="0"/>
              </a:rPr>
              <a:t> =&gt; %</a:t>
            </a:r>
            <a:r>
              <a:rPr lang="es-ES" sz="2000" dirty="0" err="1">
                <a:latin typeface="Calibri" panose="020F0502020204030204" pitchFamily="34" charset="0"/>
                <a:ea typeface="Times New Roman" panose="02020603050405020304" pitchFamily="18" charset="0"/>
                <a:cs typeface="Times New Roman" panose="02020603050405020304" pitchFamily="18" charset="0"/>
              </a:rPr>
              <a:t>RAi</a:t>
            </a:r>
            <a:r>
              <a:rPr lang="es-ES" sz="2000" dirty="0">
                <a:latin typeface="Calibri" panose="020F0502020204030204" pitchFamily="34" charset="0"/>
                <a:ea typeface="Times New Roman" panose="02020603050405020304" pitchFamily="18" charset="0"/>
                <a:cs typeface="Times New Roman" panose="02020603050405020304" pitchFamily="18" charset="0"/>
              </a:rPr>
              <a:t> = RR x %</a:t>
            </a:r>
            <a:r>
              <a:rPr lang="es-ES" sz="2000" dirty="0" err="1">
                <a:latin typeface="Calibri" panose="020F0502020204030204" pitchFamily="34" charset="0"/>
                <a:ea typeface="Times New Roman" panose="02020603050405020304" pitchFamily="18" charset="0"/>
                <a:cs typeface="Times New Roman" panose="02020603050405020304" pitchFamily="18" charset="0"/>
              </a:rPr>
              <a:t>RAc</a:t>
            </a:r>
            <a:r>
              <a:rPr lang="es-ES" sz="2000" dirty="0">
                <a:latin typeface="Calibri" panose="020F0502020204030204" pitchFamily="34" charset="0"/>
                <a:ea typeface="Times New Roman" panose="02020603050405020304" pitchFamily="18" charset="0"/>
                <a:cs typeface="Times New Roman" panose="02020603050405020304" pitchFamily="18" charset="0"/>
              </a:rPr>
              <a:t> =&gt; %</a:t>
            </a:r>
            <a:r>
              <a:rPr lang="es-ES" sz="2000" dirty="0" err="1">
                <a:latin typeface="Calibri" panose="020F0502020204030204" pitchFamily="34" charset="0"/>
                <a:ea typeface="Times New Roman" panose="02020603050405020304" pitchFamily="18" charset="0"/>
                <a:cs typeface="Times New Roman" panose="02020603050405020304" pitchFamily="18" charset="0"/>
              </a:rPr>
              <a:t>RAi</a:t>
            </a:r>
            <a:r>
              <a:rPr lang="es-ES" sz="2000" dirty="0">
                <a:latin typeface="Calibri" panose="020F0502020204030204" pitchFamily="34" charset="0"/>
                <a:ea typeface="Times New Roman" panose="02020603050405020304" pitchFamily="18" charset="0"/>
                <a:cs typeface="Times New Roman" panose="02020603050405020304" pitchFamily="18" charset="0"/>
              </a:rPr>
              <a:t> = 0,8 x 18% = 14,4%.</a:t>
            </a:r>
          </a:p>
          <a:p>
            <a:pPr algn="just">
              <a:lnSpc>
                <a:spcPct val="12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Para alcanzar una diferencia del 18% - 14,4% = 3,6%, con estos requisitos (alfa 0,05 y beta 0,09), operamos y obtenemos </a:t>
            </a:r>
            <a:r>
              <a:rPr lang="es-ES" sz="2000" b="1" dirty="0">
                <a:latin typeface="Calibri" panose="020F0502020204030204" pitchFamily="34" charset="0"/>
                <a:ea typeface="Times New Roman" panose="02020603050405020304" pitchFamily="18" charset="0"/>
                <a:cs typeface="Times New Roman" panose="02020603050405020304" pitchFamily="18" charset="0"/>
              </a:rPr>
              <a:t>2.283 participantes como mínimo en cada grupo</a:t>
            </a:r>
            <a:r>
              <a:rPr lang="es-ES" sz="2000" dirty="0">
                <a:latin typeface="Calibri" panose="020F0502020204030204" pitchFamily="34" charset="0"/>
                <a:ea typeface="Times New Roman" panose="02020603050405020304" pitchFamily="18" charset="0"/>
                <a:cs typeface="Times New Roman" panose="02020603050405020304" pitchFamily="18" charset="0"/>
              </a:rPr>
              <a:t>. Y este número no necesitamos corregirlo en función de un porcentaje de pérdidas esperadas, porque los investigadores no lo contemplan.</a:t>
            </a:r>
          </a:p>
        </p:txBody>
      </p:sp>
    </p:spTree>
    <p:extLst>
      <p:ext uri="{BB962C8B-B14F-4D97-AF65-F5344CB8AC3E}">
        <p14:creationId xmlns:p14="http://schemas.microsoft.com/office/powerpoint/2010/main" val="39064951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2436</TotalTime>
  <Words>3956</Words>
  <Application>Microsoft Office PowerPoint</Application>
  <PresentationFormat>Panorámica</PresentationFormat>
  <Paragraphs>189</Paragraphs>
  <Slides>48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Arial</vt:lpstr>
      <vt:lpstr>Calibri</vt:lpstr>
      <vt:lpstr>Calibri Light</vt:lpstr>
      <vt:lpstr>Eras Medium ITC</vt:lpstr>
      <vt:lpstr>Tahoma</vt:lpstr>
      <vt:lpstr>Times New Roman</vt:lpstr>
      <vt:lpstr>Trebuchet MS</vt:lpstr>
      <vt:lpstr>Wingdings</vt:lpstr>
      <vt:lpstr>Tema de Office</vt:lpstr>
      <vt:lpstr>Ejercicio práctico para elaborar un Resumen de la Evaluación GRADE de un ECA: el ejemplo del PROactive   </vt:lpstr>
      <vt:lpstr>Presentación de PowerPoint</vt:lpstr>
      <vt:lpstr>Presentación de PowerPoint</vt:lpstr>
      <vt:lpstr>Presentación de PowerPoint</vt:lpstr>
      <vt:lpstr>Presentación de PowerPoint</vt:lpstr>
      <vt:lpstr>Presentación de PowerPoint</vt:lpstr>
      <vt:lpstr>Presentación de PowerPoint</vt:lpstr>
      <vt:lpstr>Dormandy J et al. on behalf of the PROactive investigators. Secondary prevention of macrovascular events in patients with type 2 diabetes in the PROactive Study (PROspective pioglitAzone Clinical Trial In macroVascular Events): a randomised controlled. Lancet 2005; 366: 1279–89 </vt:lpstr>
      <vt:lpstr>Presentación de PowerPoint</vt:lpstr>
      <vt:lpstr>Presentación de PowerPoint</vt:lpstr>
      <vt:lpstr>Presentación de PowerPoint</vt:lpstr>
      <vt:lpstr>Esta es una aleatorización de pioglitazona o placebo con excel. Obsérvese cómo a medida que aumenta la muestra, la frecuencia de pioglitazona se sitúa en el 50%</vt:lpstr>
      <vt:lpstr>Presentación de PowerPoint</vt:lpstr>
      <vt:lpstr>Presentación de PowerPoint</vt:lpstr>
      <vt:lpstr>Presentación de PowerPoint</vt:lpstr>
      <vt:lpstr>Presentación de PowerPoint</vt:lpstr>
      <vt:lpstr>Recordemos cómo se interpreta la distancia entre las medias muestrales de una campana Ho (cuya media es el grupo control) y una campana H1 (cuya media es el grupo de intervención). ¿Cuándo asumimos que la diferencia es estadísticamente significativa? Cuando la distancia tipificada entre ambas medias es ≥ Z alfa 2 colas + Z beta 1 cola</vt:lpstr>
      <vt:lpstr>Esta es la razón de que, para calcular el tamaño de una muestra, debamos tener una hipótesis de la diferencia mínima esperada entre las medias de ambos grupos, y los errores alfa y beta que estamos dispuestos a asumir.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 AGUSTIN SANCHEZ ROBLES</cp:lastModifiedBy>
  <cp:revision>299</cp:revision>
  <dcterms:created xsi:type="dcterms:W3CDTF">2016-02-02T17:41:20Z</dcterms:created>
  <dcterms:modified xsi:type="dcterms:W3CDTF">2025-05-13T11:49:52Z</dcterms:modified>
</cp:coreProperties>
</file>