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F6C7-9A91-4801-95CC-6504A5165410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E6FF-58F6-4EC3-8C28-4B1ACD611D3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9351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F6C7-9A91-4801-95CC-6504A5165410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E6FF-58F6-4EC3-8C28-4B1ACD611D3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3943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F6C7-9A91-4801-95CC-6504A5165410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E6FF-58F6-4EC3-8C28-4B1ACD611D3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1658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F6C7-9A91-4801-95CC-6504A5165410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E6FF-58F6-4EC3-8C28-4B1ACD611D3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923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F6C7-9A91-4801-95CC-6504A5165410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E6FF-58F6-4EC3-8C28-4B1ACD611D3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4775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F6C7-9A91-4801-95CC-6504A5165410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E6FF-58F6-4EC3-8C28-4B1ACD611D3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217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F6C7-9A91-4801-95CC-6504A5165410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E6FF-58F6-4EC3-8C28-4B1ACD611D3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4278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F6C7-9A91-4801-95CC-6504A5165410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E6FF-58F6-4EC3-8C28-4B1ACD611D3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5124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F6C7-9A91-4801-95CC-6504A5165410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E6FF-58F6-4EC3-8C28-4B1ACD611D3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6015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F6C7-9A91-4801-95CC-6504A5165410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E6FF-58F6-4EC3-8C28-4B1ACD611D3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900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F6C7-9A91-4801-95CC-6504A5165410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E6FF-58F6-4EC3-8C28-4B1ACD611D3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2076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CF6C7-9A91-4801-95CC-6504A5165410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6E6FF-58F6-4EC3-8C28-4B1ACD611D3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3576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valmed.es/2013/02/02/obediencia-a-la-autoridad-el-experimento-de-stanley-milgram/" TargetMode="External"/><Relationship Id="rId2" Type="http://schemas.openxmlformats.org/officeDocument/2006/relationships/hyperlink" Target="http://evalmed.es/2013/07/04/la-conformidad-con-el-grupo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93372" y="1747113"/>
            <a:ext cx="9144000" cy="1655762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s-ES" altLang="es-ES" sz="2800" dirty="0">
                <a:solidFill>
                  <a:srgbClr val="800080"/>
                </a:solidFill>
                <a:latin typeface="Calibri" panose="020F0502020204030204" pitchFamily="34" charset="0"/>
              </a:rPr>
              <a:t>Clases de coincidencias de interés para las Evaluaciones de Pruebas Diagnósticas </a:t>
            </a:r>
            <a:r>
              <a:rPr lang="es-ES" altLang="es-ES" sz="2800" dirty="0">
                <a:solidFill>
                  <a:srgbClr val="0000FF"/>
                </a:solidFill>
                <a:latin typeface="Calibri" panose="020F0502020204030204" pitchFamily="34" charset="0"/>
              </a:rPr>
              <a:t>(y tablas o esquemas pronósticos)</a:t>
            </a:r>
          </a:p>
          <a:p>
            <a:pPr algn="l">
              <a:lnSpc>
                <a:spcPct val="80000"/>
              </a:lnSpc>
            </a:pPr>
            <a:endParaRPr lang="es-ES" altLang="es-ES" sz="2800" dirty="0">
              <a:solidFill>
                <a:srgbClr val="800080"/>
              </a:solidFill>
              <a:latin typeface="Calibri" panose="020F0502020204030204" pitchFamily="34" charset="0"/>
            </a:endParaRPr>
          </a:p>
          <a:p>
            <a:pPr algn="l">
              <a:lnSpc>
                <a:spcPct val="80000"/>
              </a:lnSpc>
            </a:pP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074" y="3179173"/>
            <a:ext cx="5277394" cy="2968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776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49234" y="545327"/>
            <a:ext cx="10128069" cy="5907723"/>
          </a:xfrm>
        </p:spPr>
        <p:txBody>
          <a:bodyPr>
            <a:normAutofit lnSpcReduction="10000"/>
          </a:bodyPr>
          <a:lstStyle/>
          <a:p>
            <a:pPr lvl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</a:t>
            </a: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coincidencia </a:t>
            </a: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puede estudiarse como: </a:t>
            </a:r>
          </a:p>
          <a:p>
            <a:pPr lvl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endParaRPr kumimoji="0" lang="es-ES" altLang="es-ES" sz="5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lvl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s-ES" altLang="es-ES" sz="20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1. </a:t>
            </a: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 relación de semejanza entre un referente</a:t>
            </a:r>
            <a:r>
              <a:rPr kumimoji="0" lang="es-ES" altLang="es-ES" sz="20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de </a:t>
            </a: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objetividad y la subjetividad de un observador, y éste es el ámbito de la</a:t>
            </a: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Sensibilidad</a:t>
            </a: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y </a:t>
            </a: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Especificidad</a:t>
            </a: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 </a:t>
            </a:r>
          </a:p>
          <a:p>
            <a:pPr lvl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endParaRPr kumimoji="0" lang="es-ES" altLang="es-ES" sz="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lvl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2. </a:t>
            </a: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 relación de semejanza entre la subjetividad del observador A con la subjetividad del observador B, cuando no hay un</a:t>
            </a:r>
            <a:r>
              <a:rPr kumimoji="0" lang="es-ES" altLang="es-ES" sz="20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referente de objetividad, </a:t>
            </a: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y éste es el ámbito de la </a:t>
            </a: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808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concordancia</a:t>
            </a: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, </a:t>
            </a: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conformidad</a:t>
            </a: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y la</a:t>
            </a: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obediencia</a:t>
            </a: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 </a:t>
            </a:r>
          </a:p>
          <a:p>
            <a:pPr lvl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	a) </a:t>
            </a:r>
            <a:r>
              <a:rPr lang="es-ES" altLang="es-ES" sz="2000" b="1" kern="0" dirty="0">
                <a:solidFill>
                  <a:srgbClr val="808000"/>
                </a:solidFill>
                <a:latin typeface="Calibri" panose="020F0502020204030204" pitchFamily="34" charset="0"/>
              </a:rPr>
              <a:t>C</a:t>
            </a:r>
            <a:r>
              <a:rPr kumimoji="0" lang="es-ES" altLang="es-E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808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oncordancia</a:t>
            </a: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, cuando los observadores coinciden independientemente</a:t>
            </a:r>
            <a:r>
              <a:rPr lang="es-ES" altLang="es-ES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kumimoji="0" lang="es-ES" altLang="es-E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lvl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	b) </a:t>
            </a:r>
            <a:r>
              <a:rPr lang="es-ES" altLang="es-ES" sz="2000" b="1" kern="0" dirty="0">
                <a:solidFill>
                  <a:srgbClr val="FF0066"/>
                </a:solidFill>
                <a:latin typeface="Calibri" panose="020F0502020204030204" pitchFamily="34" charset="0"/>
              </a:rPr>
              <a:t>C</a:t>
            </a:r>
            <a:r>
              <a:rPr kumimoji="0" lang="es-ES" altLang="es-E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onformidad</a:t>
            </a: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, cuando un observador nuevo se abduce por la mayoría, como en los experimentos de conformidad con el grupo de Solomon </a:t>
            </a:r>
            <a:r>
              <a:rPr kumimoji="0" lang="es-ES" altLang="es-E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Asch</a:t>
            </a: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desde 1951. La conformidad </a:t>
            </a:r>
            <a:r>
              <a:rPr kumimoji="0" lang="es-ES" altLang="es-E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</a:t>
            </a:r>
            <a:r>
              <a:rPr lang="es-ES" altLang="es-ES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n el grupo </a:t>
            </a: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es un determinante</a:t>
            </a:r>
            <a:r>
              <a:rPr kumimoji="0" lang="es-ES" altLang="es-ES" sz="20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social muy fuerte, y por eso decimos que hay dependencia psico-social. </a:t>
            </a:r>
            <a:r>
              <a:rPr kumimoji="0" lang="es-ES" altLang="es-ES" sz="20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  <a:hlinkClick r:id="rId2"/>
              </a:rPr>
              <a:t>http://evalmed.es/2013/07/04/la-conformidad-con-el-grupo/</a:t>
            </a:r>
            <a:endParaRPr kumimoji="0" lang="es-ES" altLang="es-E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lvl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	c) </a:t>
            </a:r>
            <a:r>
              <a:rPr lang="es-ES" altLang="es-ES" sz="2000" b="1" kern="0" dirty="0">
                <a:solidFill>
                  <a:srgbClr val="FF0066"/>
                </a:solidFill>
                <a:latin typeface="Calibri" panose="020F0502020204030204" pitchFamily="34" charset="0"/>
              </a:rPr>
              <a:t>O</a:t>
            </a:r>
            <a:r>
              <a:rPr kumimoji="0" lang="es-ES" altLang="es-E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bediencia</a:t>
            </a: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, cuando el observador acepta y no rechaza las órdenes del que considera como autoridad, como en el experimento de obediencia a la autoridad de Stanley </a:t>
            </a:r>
            <a:r>
              <a:rPr kumimoji="0" lang="es-ES" altLang="es-E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Milgram</a:t>
            </a:r>
            <a:r>
              <a:rPr kumimoji="0" lang="es-ES" altLang="es-E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en 1962. La obediencia</a:t>
            </a:r>
            <a:r>
              <a:rPr kumimoji="0" lang="es-ES" altLang="es-ES" sz="20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es un </a:t>
            </a:r>
            <a:r>
              <a:rPr lang="es-ES" altLang="es-ES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determinante social muy fuerte, y por eso decimos que hay dependencia psico-social. </a:t>
            </a:r>
            <a:r>
              <a:rPr lang="es-ES" altLang="es-ES" sz="2000" kern="0" dirty="0">
                <a:solidFill>
                  <a:srgbClr val="000000"/>
                </a:solidFill>
                <a:latin typeface="Calibri" panose="020F0502020204030204" pitchFamily="34" charset="0"/>
                <a:hlinkClick r:id="rId3"/>
              </a:rPr>
              <a:t>http://evalmed.es/2013/02/02/obediencia-a-la-autoridad-el-experimento-de-stanley-milgram/</a:t>
            </a:r>
            <a:endParaRPr kumimoji="0" lang="es-ES" altLang="es-E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lvl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s-ES" altLang="es-ES" sz="1800" b="0" i="0" u="none" strike="noStrike" kern="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 autoridad a la que se refiere Milgram no tiene un poder coercitivo directo sobre el </a:t>
            </a:r>
            <a:r>
              <a:rPr lang="es-ES" altLang="es-ES" sz="1800" kern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obediente (</a:t>
            </a:r>
            <a:r>
              <a:rPr lang="es-ES" altLang="es-ES" sz="1800" i="1" kern="0" dirty="0" err="1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auctoritas</a:t>
            </a:r>
            <a:r>
              <a:rPr lang="es-ES" altLang="es-ES" sz="1800" kern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). </a:t>
            </a:r>
            <a:r>
              <a:rPr kumimoji="0" lang="es-ES" altLang="es-ES" sz="1800" b="0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Si la vinculación está en función del poder coercitivo omnímodo del superior, la denominamos autoritarismo coercitivo (</a:t>
            </a:r>
            <a:r>
              <a:rPr kumimoji="0" lang="es-ES" altLang="es-ES" sz="1800" b="0" i="1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potestas</a:t>
            </a:r>
            <a:r>
              <a:rPr kumimoji="0" lang="es-ES" altLang="es-ES" sz="1800" b="0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).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7251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1916" y="378188"/>
            <a:ext cx="10802263" cy="732155"/>
          </a:xfrm>
        </p:spPr>
        <p:txBody>
          <a:bodyPr>
            <a:normAutofit/>
          </a:bodyPr>
          <a:lstStyle/>
          <a:p>
            <a:r>
              <a:rPr lang="es-ES" altLang="es-ES" sz="2000" b="1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+mn-cs"/>
              </a:rPr>
              <a:t>La relación de semejanza entre un referente de objetividad y la subjetividad de un observador:</a:t>
            </a:r>
            <a:endParaRPr lang="es-ES" sz="2000" b="1" dirty="0"/>
          </a:p>
        </p:txBody>
      </p:sp>
      <p:pic>
        <p:nvPicPr>
          <p:cNvPr id="8" name="Marcador de contenido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1734" y="1263108"/>
            <a:ext cx="10097412" cy="387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28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1916" y="378188"/>
            <a:ext cx="10802263" cy="732155"/>
          </a:xfrm>
        </p:spPr>
        <p:txBody>
          <a:bodyPr>
            <a:normAutofit/>
          </a:bodyPr>
          <a:lstStyle/>
          <a:p>
            <a:r>
              <a:rPr lang="es-ES" altLang="es-ES" sz="2000" b="1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+mn-cs"/>
              </a:rPr>
              <a:t>La relación de semejanza entre un referente de objetividad y la subjetividad de un observador:</a:t>
            </a:r>
            <a:endParaRPr lang="es-ES" sz="2000" b="1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4358" y="1110343"/>
            <a:ext cx="10977378" cy="5290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019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4167" y="143056"/>
            <a:ext cx="10802263" cy="732155"/>
          </a:xfrm>
        </p:spPr>
        <p:txBody>
          <a:bodyPr>
            <a:normAutofit/>
          </a:bodyPr>
          <a:lstStyle/>
          <a:p>
            <a:r>
              <a:rPr lang="es-ES" altLang="es-ES" sz="2000" b="1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+mn-cs"/>
              </a:rPr>
              <a:t>La coincidencia entre la subjetividad de un observador A y la subjetividad de un observador B:</a:t>
            </a:r>
            <a:endParaRPr lang="es-ES" sz="2000" b="1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46605" y="875211"/>
            <a:ext cx="7672161" cy="563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7507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318</Words>
  <Application>Microsoft Office PowerPoint</Application>
  <PresentationFormat>Panorámica</PresentationFormat>
  <Paragraphs>13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La relación de semejanza entre un referente de objetividad y la subjetividad de un observador:</vt:lpstr>
      <vt:lpstr>La relación de semejanza entre un referente de objetividad y la subjetividad de un observador:</vt:lpstr>
      <vt:lpstr>La coincidencia entre la subjetividad de un observador A y la subjetividad de un observador B:</vt:lpstr>
    </vt:vector>
  </TitlesOfParts>
  <Company>InKulpado666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Galo</dc:creator>
  <cp:lastModifiedBy>GALO AGUSTIN SANCHEZ ROBLES</cp:lastModifiedBy>
  <cp:revision>23</cp:revision>
  <dcterms:created xsi:type="dcterms:W3CDTF">2021-07-24T12:05:04Z</dcterms:created>
  <dcterms:modified xsi:type="dcterms:W3CDTF">2025-05-26T06:09:34Z</dcterms:modified>
</cp:coreProperties>
</file>