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4" r:id="rId4"/>
    <p:sldId id="261" r:id="rId5"/>
    <p:sldId id="290" r:id="rId6"/>
    <p:sldId id="283" r:id="rId7"/>
    <p:sldId id="288" r:id="rId8"/>
    <p:sldId id="287" r:id="rId9"/>
    <p:sldId id="276" r:id="rId10"/>
    <p:sldId id="291" r:id="rId11"/>
    <p:sldId id="278" r:id="rId12"/>
    <p:sldId id="279" r:id="rId13"/>
    <p:sldId id="280" r:id="rId14"/>
    <p:sldId id="281" r:id="rId15"/>
    <p:sldId id="289" r:id="rId16"/>
    <p:sldId id="277" r:id="rId17"/>
    <p:sldId id="273" r:id="rId18"/>
    <p:sldId id="282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F0E326F2-BC33-4ED7-A0AD-85061AE33079}">
          <p14:sldIdLst>
            <p14:sldId id="256"/>
            <p14:sldId id="275"/>
            <p14:sldId id="274"/>
            <p14:sldId id="261"/>
            <p14:sldId id="290"/>
            <p14:sldId id="283"/>
            <p14:sldId id="288"/>
            <p14:sldId id="287"/>
            <p14:sldId id="276"/>
            <p14:sldId id="291"/>
            <p14:sldId id="278"/>
            <p14:sldId id="279"/>
            <p14:sldId id="280"/>
            <p14:sldId id="281"/>
            <p14:sldId id="289"/>
            <p14:sldId id="277"/>
            <p14:sldId id="273"/>
            <p14:sldId id="28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o" initials="G" lastIdx="1" clrIdx="0">
    <p:extLst>
      <p:ext uri="{19B8F6BF-5375-455C-9EA6-DF929625EA0E}">
        <p15:presenceInfo xmlns:p15="http://schemas.microsoft.com/office/powerpoint/2012/main" userId="Ga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CC9900"/>
    <a:srgbClr val="0000FF"/>
    <a:srgbClr val="FF9900"/>
    <a:srgbClr val="FF6600"/>
    <a:srgbClr val="996600"/>
    <a:srgbClr val="996633"/>
    <a:srgbClr val="CC0099"/>
    <a:srgbClr val="99CC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2C676E-46C7-4514-84D5-25CBD6732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464D62-10FB-4350-AFED-E77CC040C6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AFF49B-8C25-451E-9E7C-8CB5E1DE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22FEC3-D482-4113-B677-07FB725A5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23057D-5811-4A21-9B58-BBCC4068A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662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88911-8802-4B04-ADC4-3B3E4704C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2027404-9386-4152-BE9C-80EB1F4D2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8B4C9C-1F99-4F17-8C91-49F343FCB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8226BA-8477-4469-A6B0-9D4E61A1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EC0581-435D-4A67-97CC-0478B35E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8211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46E96AF-CE76-4D39-A980-1E94FDB419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FBB51F-FA1A-47E6-ABD2-51C83CD98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BE7199-C824-4AF1-A8BB-F6860A486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A23F68-0838-49BA-BDD3-A4C865BB5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03F508-C5A5-402F-B11C-0B0790A6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55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1A645-802B-44E8-B59D-37CA26CE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2DF0F1-7349-40CF-A196-BA1BC0F5F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5C322A-0EAF-4449-A48C-7B1C483F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A2F053-0241-4BB4-9C8C-0B4323451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4E569D-CB91-4C8B-BBD6-9B2DD157D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47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FACF4-C1D6-4A1D-BA78-2265B70C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720CB7-8AC0-4333-A142-3CAF33A11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DAD4A0-B650-45E2-8E53-E67D25AC1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6CE4A2-6846-4FED-973F-B0D4E1F7F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381018-C88B-42BB-A762-C1A253ADF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20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439A14-3002-4CE4-A558-DF6D240E9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A3F846-BB1E-4A87-8334-572221A7A3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4AA1B59-AEB9-43AD-BC74-33BB60A8F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1AFC3B-F56D-43E5-843D-507A54460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F57A34-EE75-427A-90EB-EB45F52A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86E93D-3705-4D60-BFF6-D8530D115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430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00A371-BA55-45D2-8FC4-7FCA6FBFD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DE7B01-6515-40F6-9D64-2C79C320C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121360-0189-4ADE-8296-F584810F4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622F001-BBC1-4752-ABF1-A038E502F1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88A6A4-52B4-4EEF-B661-B6F820765E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0166F9-FE04-4E22-B724-FD1125BD3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647AB19-13A7-4D53-8D98-032766AC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AA7FB8-4E88-4C64-A4EE-F278D6F56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469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78AEB-4368-46C7-8C0A-0C81FC0E6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7FCCA54-E41F-4C03-A74A-6393AFA2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D0056A-70A0-4D1D-AAC4-DE06EAADD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30F5B51-2354-4FB7-8795-DD54B9F10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486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1BCCE1-57C8-4B0E-AB94-5DF3E35EC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11A8C4E-55CD-4705-97F8-411FBB52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D60B21-AF31-4187-B591-6B5D486E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426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508BB8-D208-45F4-A889-6002FDBF1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6ECBD2-C0D6-48AA-825F-1D58CD11C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96527B-C90C-4C84-AD0B-D40A5CE68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7BCEF4-ED63-467C-A3F2-AA8FD3E1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5B7D39-F6B8-4368-8FD2-3302BC27A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08D1BD-48F9-4865-B180-2897DA62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188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27615-F0E4-4D0F-BA32-7D16A9636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AEA5BA-15E5-4847-9313-555D37A48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A4CD058-2A93-4D63-A02D-C925EB06A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6F2AC8-F14D-4F98-A5BD-2E1D82621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C3470F-8AFF-4EC4-AFCC-09AC1B2E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D27827-7E10-4DD3-8198-08C70F933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259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13CDB6-BD0C-4763-89B3-A96C4FCB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EFCFFA-6B87-45CF-9EFC-BEF9FB751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9036E6-2498-4C08-A549-A4AFFF4BD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1210-3579-4C17-AE92-12D25D4B79D2}" type="datetimeFigureOut">
              <a:rPr lang="es-ES" smtClean="0"/>
              <a:t>14/05/2026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C38C88-5A14-4063-99B5-C6A876518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55691E-12B4-4901-8590-9FFECDD6D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F6E1F-462C-441D-AB30-A19D843AB6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2107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valmed.es/2020/04/20/modulo-1-2-modelo-para-explicar-un-resultado-en-salud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valmed.es/2022/08/03/pv-de-que-clases-de-evidencias-o-verdades-hablamos/" TargetMode="External"/><Relationship Id="rId2" Type="http://schemas.openxmlformats.org/officeDocument/2006/relationships/hyperlink" Target="http://evalmed.es/2020/04/20/modulo-1-3-practica-para-elaborar-una-evaluacion-grade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valmed.es/2023/02/19/pv-que-significa-validez-calidad-o-certeza-de-un-resultad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5E76EB3-DD71-495F-996B-94CA09FB8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1966" y="1190331"/>
            <a:ext cx="9980022" cy="4309510"/>
          </a:xfrm>
        </p:spPr>
        <p:txBody>
          <a:bodyPr>
            <a:normAutofit/>
          </a:bodyPr>
          <a:lstStyle/>
          <a:p>
            <a:pPr algn="just"/>
            <a:r>
              <a:rPr lang="es-ES" sz="3600" b="1" dirty="0">
                <a:solidFill>
                  <a:srgbClr val="990099"/>
                </a:solidFill>
                <a:latin typeface="+mj-lt"/>
                <a:ea typeface="+mj-ea"/>
                <a:cs typeface="+mj-cs"/>
              </a:rPr>
              <a:t>El modelo de variables que explican un resultado en salud, </a:t>
            </a:r>
            <a:r>
              <a:rPr lang="es-ES" sz="36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y la plantilla de evaluación GRADE de un ensayo clínico</a:t>
            </a:r>
          </a:p>
          <a:p>
            <a:pPr algn="l"/>
            <a:endParaRPr lang="es-ES" sz="1000" b="1" dirty="0">
              <a:solidFill>
                <a:srgbClr val="990099"/>
              </a:solidFill>
              <a:latin typeface="+mj-lt"/>
              <a:ea typeface="+mj-ea"/>
              <a:cs typeface="+mj-cs"/>
            </a:endParaRPr>
          </a:p>
          <a:p>
            <a:pPr algn="l"/>
            <a:r>
              <a:rPr lang="es-ES" sz="18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Galo A Sánchez Robles </a:t>
            </a:r>
          </a:p>
          <a:p>
            <a:pPr algn="l"/>
            <a:r>
              <a:rPr lang="es-ES" sz="1400" dirty="0" err="1">
                <a:solidFill>
                  <a:srgbClr val="000000"/>
                </a:solidFill>
                <a:latin typeface="+mj-lt"/>
                <a:ea typeface="+mj-ea"/>
                <a:cs typeface="+mj-cs"/>
              </a:rPr>
              <a:t>Evalmed</a:t>
            </a:r>
            <a:r>
              <a:rPr lang="es-ES" sz="14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; </a:t>
            </a:r>
            <a:r>
              <a:rPr lang="es-ES" sz="1400" dirty="0">
                <a:solidFill>
                  <a:srgbClr val="000000"/>
                </a:solidFill>
                <a:latin typeface="+mj-lt"/>
                <a:ea typeface="+mj-ea"/>
                <a:cs typeface="+mj-cs"/>
                <a:hlinkClick r:id="rId2"/>
              </a:rPr>
              <a:t>https://evalmed.es/2020/04/20/modulo-1-2-modelo-para-explicar-un-resultado-en-salud/</a:t>
            </a:r>
            <a:endParaRPr lang="es-ES" sz="14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  <a:p>
            <a:pPr algn="l"/>
            <a:endParaRPr lang="es-ES" sz="1800" dirty="0">
              <a:solidFill>
                <a:srgbClr val="0000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14" y="3959139"/>
            <a:ext cx="3717611" cy="218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569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4AB800D-F9FA-4E20-BB9B-69E2F1E37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53" y="323026"/>
            <a:ext cx="10820085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s-ES" sz="1900" b="1" dirty="0">
                <a:ea typeface="Times New Roman" panose="02020603050405020304" pitchFamily="18" charset="0"/>
                <a:cs typeface="Tahoma" panose="020B0604030504040204" pitchFamily="34" charset="0"/>
              </a:rPr>
              <a:t>13 PREGUNTAS GRADE PARA LA LECTURA CRÍTICA DE UN ENSAYO CLÍNICO: </a:t>
            </a:r>
            <a:r>
              <a:rPr lang="es-ES" altLang="es-ES" sz="1900" b="1" dirty="0">
                <a:solidFill>
                  <a:srgbClr val="0070C0"/>
                </a:solidFill>
                <a:ea typeface="Times New Roman" panose="02020603050405020304" pitchFamily="18" charset="0"/>
                <a:cs typeface="Tahoma" panose="020B0604030504040204" pitchFamily="34" charset="0"/>
              </a:rPr>
              <a:t>1 para “PICO”, 7 para la VALIDEZ, 2 para la MAGNITUD y PRECISIÓN, y 3 para la APLICABILIDAD</a:t>
            </a:r>
            <a:endParaRPr lang="es-ES" altLang="es-ES" sz="1900" dirty="0">
              <a:solidFill>
                <a:srgbClr val="0070C0"/>
              </a:solidFill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s-ES" altLang="es-ES" sz="300" dirty="0"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ES" altLang="es-ES" sz="1100" dirty="0">
                <a:ea typeface="Times New Roman" panose="02020603050405020304" pitchFamily="18" charset="0"/>
                <a:cs typeface="Tahoma" panose="020B0604030504040204" pitchFamily="34" charset="0"/>
              </a:rPr>
              <a:t>Reconstruido por </a:t>
            </a:r>
            <a:r>
              <a:rPr lang="es-ES" altLang="es-ES" sz="1100" dirty="0" err="1">
                <a:ea typeface="Times New Roman" panose="02020603050405020304" pitchFamily="18" charset="0"/>
                <a:cs typeface="Tahoma" panose="020B0604030504040204" pitchFamily="34" charset="0"/>
              </a:rPr>
              <a:t>Evalmed</a:t>
            </a:r>
            <a:r>
              <a:rPr lang="es-ES" altLang="es-ES" sz="1100" dirty="0">
                <a:ea typeface="Times New Roman" panose="02020603050405020304" pitchFamily="18" charset="0"/>
                <a:cs typeface="Tahoma" panose="020B0604030504040204" pitchFamily="34" charset="0"/>
              </a:rPr>
              <a:t> desde </a:t>
            </a:r>
            <a:r>
              <a:rPr lang="en-US" altLang="es-ES" sz="1100" dirty="0" err="1">
                <a:ea typeface="Times New Roman" panose="02020603050405020304" pitchFamily="18" charset="0"/>
                <a:cs typeface="Tahoma" panose="020B0604030504040204" pitchFamily="34" charset="0"/>
              </a:rPr>
              <a:t>Guyatt</a:t>
            </a:r>
            <a:r>
              <a:rPr lang="en-US" altLang="es-ES" sz="1100" dirty="0">
                <a:ea typeface="Times New Roman" panose="02020603050405020304" pitchFamily="18" charset="0"/>
                <a:cs typeface="Tahoma" panose="020B0604030504040204" pitchFamily="34" charset="0"/>
              </a:rPr>
              <a:t> GH, Rennie D, O. Meade M, Cook DJ (Eds). Users’ guides to the medical literature. A manual for evidence-based clinical practice </a:t>
            </a:r>
            <a:r>
              <a:rPr lang="en-US" altLang="es-ES" sz="1100" dirty="0">
                <a:ea typeface="Times New Roman" panose="02020603050405020304" pitchFamily="18" charset="0"/>
                <a:cs typeface="Calibri" panose="020F0502020204030204" pitchFamily="34" charset="0"/>
              </a:rPr>
              <a:t>(2</a:t>
            </a:r>
            <a:r>
              <a:rPr lang="en-US" altLang="es-ES" sz="1100" baseline="30000" dirty="0">
                <a:ea typeface="Times New Roman" panose="02020603050405020304" pitchFamily="18" charset="0"/>
                <a:cs typeface="Calibri" panose="020F0502020204030204" pitchFamily="34" charset="0"/>
              </a:rPr>
              <a:t>nd</a:t>
            </a:r>
            <a:r>
              <a:rPr lang="en-US" altLang="es-ES" sz="1100" dirty="0">
                <a:ea typeface="Times New Roman" panose="02020603050405020304" pitchFamily="18" charset="0"/>
                <a:cs typeface="Calibri" panose="020F0502020204030204" pitchFamily="34" charset="0"/>
              </a:rPr>
              <a:t> edition). McGraw-Hill Professional, 2008.</a:t>
            </a:r>
            <a:endParaRPr lang="en-US" altLang="es-ES" sz="1100" dirty="0">
              <a:cs typeface="Calibri" panose="020F050202020403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BE0F0E3-2F12-4938-8DD5-3E62461640A7}"/>
              </a:ext>
            </a:extLst>
          </p:cNvPr>
          <p:cNvSpPr/>
          <p:nvPr/>
        </p:nvSpPr>
        <p:spPr>
          <a:xfrm>
            <a:off x="620653" y="1691858"/>
            <a:ext cx="10840663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PICO: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definición clara y distinta de 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Población P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(línea basal, </a:t>
            </a:r>
            <a:r>
              <a:rPr lang="es-E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co-variables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X2, X3 … </a:t>
            </a:r>
            <a:r>
              <a:rPr lang="es-ES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Xn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influyen [explicativas] en el resultado); 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Intervención I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(variable independiente X</a:t>
            </a:r>
            <a:r>
              <a:rPr lang="es-E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1i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Comparador C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(variable independiente X</a:t>
            </a:r>
            <a:r>
              <a:rPr lang="es-ES" baseline="-25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1c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y 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 </a:t>
            </a:r>
            <a:r>
              <a:rPr lang="es-E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outcome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(variable dependiente Y).</a:t>
            </a:r>
          </a:p>
          <a:p>
            <a:pPr algn="just">
              <a:spcAft>
                <a:spcPts val="0"/>
              </a:spcAft>
            </a:pPr>
            <a:endParaRPr lang="es-ES" sz="5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Validez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(alta, moderada, baja o muy baja): cuán verosímil es la correspondencia del resultado (evidencia o verdad) obtenido en este </a:t>
            </a:r>
            <a:r>
              <a:rPr lang="es-ES" dirty="0">
                <a:solidFill>
                  <a:srgbClr val="CC99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ECA particular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el resultado que se esperaría obtener en el </a:t>
            </a:r>
            <a:r>
              <a:rPr lang="es-ES" dirty="0">
                <a:solidFill>
                  <a:srgbClr val="33CC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Ensayo Clínico canónico teórico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(porque ese resultado es el representante ideal del Resultado de la Población Universo conocida o conociéndose). La validez responde a si: 1) ¿Están todas las variables que explican exhaustivamente el resultado?; 2) ¿Están equilibradas esas variables explicativas del resultado entre ambos grupos salvo la intervención o control?</a:t>
            </a:r>
            <a:endParaRPr lang="es-ES" sz="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5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Magnitud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cuán grande es la diferencia entre los resultados </a:t>
            </a:r>
            <a:r>
              <a:rPr lang="es-ES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b="1" baseline="-250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b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b="1" baseline="-25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Nos da cuenta de la relevancia clínica (significación práctica), junto a la </a:t>
            </a: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Precisión,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significa cuán estrecho o ancho es el intervalo de confianza, porque dentro del mismo teóricamente se encuentra el verdadero resultado, evidencia o verdad de la Población Universo (el verdadero valor del parámetro).</a:t>
            </a:r>
            <a:endParaRPr lang="es-ES" sz="5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5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Aplicabilidad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s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 esa validez, magnitud y precisión, ¿se parece la población de mis pacientes a la Población P del estudio? Si se parece, entonces es aplicable a mis pacientes. Si no, entonces la aplicabilidad está en cuestión.</a:t>
            </a:r>
          </a:p>
          <a:p>
            <a:pPr algn="just">
              <a:spcAft>
                <a:spcPts val="0"/>
              </a:spcAft>
            </a:pPr>
            <a:endParaRPr lang="es-E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545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C982002-A099-4FB9-952C-4FFAF3295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390" y="459236"/>
            <a:ext cx="11149220" cy="593952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22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PICO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19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 ¿Se definen clara y distintamente la Población [P] (pacientes = covariables de la línea basal), la Intervención [I], la Comparación [C] y los </a:t>
            </a:r>
            <a:r>
              <a:rPr lang="es-ES" sz="19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Outcomes</a:t>
            </a:r>
            <a:r>
              <a:rPr lang="es-ES" sz="19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[O] (Resultados?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es-ES" sz="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s-ES" sz="18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oblación o pacientes en riesgo: </a:t>
            </a:r>
            <a:r>
              <a:rPr lang="es-ES" sz="18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Línea basal con los factores o </a:t>
            </a:r>
            <a:r>
              <a:rPr lang="es-ES" sz="1800" dirty="0" err="1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co-variables</a:t>
            </a:r>
            <a:r>
              <a:rPr lang="es-ES" sz="18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influyen en el resultado “O”</a:t>
            </a:r>
            <a:endParaRPr lang="es-ES" sz="1800" dirty="0">
              <a:solidFill>
                <a:srgbClr val="FF99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sz="18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ntervención (o exposición):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omparación (control):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b="1" i="1" u="sng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s-ES" sz="18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utcomes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s-ES" sz="18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esultados que se persiguen, y motivan el diseño y desarrollo del Estudio de Investigación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20000"/>
              </a:lnSpc>
            </a:pPr>
            <a:r>
              <a:rPr lang="es-E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1.2 Las </a:t>
            </a:r>
            <a:r>
              <a:rPr lang="es-ES" sz="19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co-variables</a:t>
            </a:r>
            <a:r>
              <a:rPr lang="es-E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 de la línea basal [P] más la variable de Intervención [I]/ Comparación [C], ¿son </a:t>
            </a:r>
            <a:r>
              <a:rPr lang="es-ES" sz="19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exahustivamente</a:t>
            </a:r>
            <a:r>
              <a:rPr lang="es-E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 explicativas de los resultados [O, </a:t>
            </a:r>
            <a:r>
              <a:rPr lang="es-ES" sz="19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outcomes</a:t>
            </a:r>
            <a:r>
              <a:rPr lang="es-ES" sz="1900" dirty="0">
                <a:latin typeface="Calibri" panose="020F0502020204030204" pitchFamily="34" charset="0"/>
                <a:cs typeface="Times New Roman" panose="02020603050405020304" pitchFamily="18" charset="0"/>
              </a:rPr>
              <a:t>], es decir, suponiéndose un error aleatorio que tiende a cero?</a:t>
            </a:r>
          </a:p>
          <a:p>
            <a:pPr algn="just">
              <a:spcAft>
                <a:spcPts val="0"/>
              </a:spcAft>
            </a:pPr>
            <a:endParaRPr lang="es-E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21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720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C982002-A099-4FB9-952C-4FFAF3295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844" y="527533"/>
            <a:ext cx="10734260" cy="5966032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0"/>
              </a:spcAft>
            </a:pPr>
            <a:r>
              <a:rPr lang="es-ES" sz="18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VALIDEZ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05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05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¿COMENZARON EL ESTUDIO LOS GRUPOS DE INTERVENCIÓN Y CONTROL CON EL MISMO PRONÓSTICO?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¿Se aleatorizó a los pacientes?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¿Se mantuvo oculta la secuencia de aleatorización?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ES" sz="1800" dirty="0"/>
          </a:p>
          <a:p>
            <a:pPr algn="just"/>
            <a:r>
              <a:rPr lang="es-E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4. ¿Fueron similares los grupos de intervención y control con respecto a los factores pronósticos conocidos?</a:t>
            </a:r>
            <a:endParaRPr lang="es-ES" sz="1800" dirty="0"/>
          </a:p>
          <a:p>
            <a:pPr algn="just">
              <a:lnSpc>
                <a:spcPct val="110000"/>
              </a:lnSpc>
            </a:pPr>
            <a:endParaRPr lang="es-ES" sz="1800" b="1" dirty="0"/>
          </a:p>
          <a:p>
            <a:pPr algn="just">
              <a:lnSpc>
                <a:spcPct val="110000"/>
              </a:lnSpc>
            </a:pPr>
            <a:r>
              <a:rPr lang="es-ES" sz="1800" b="1" dirty="0"/>
              <a:t>¿SE MANTUVO EL BALANCE PRONÓSTICO EN EL TRANSCURSO DEL ESTUDIO?</a:t>
            </a:r>
          </a:p>
          <a:p>
            <a:pPr algn="just">
              <a:lnSpc>
                <a:spcPct val="110000"/>
              </a:lnSpc>
            </a:pPr>
            <a:r>
              <a:rPr lang="es-ES" sz="1800" dirty="0"/>
              <a:t>5. ¿Fue cegado el estudio en el inicio? ¿Se mantuvo cegado durante el desarrollo?</a:t>
            </a:r>
          </a:p>
          <a:p>
            <a:pPr algn="just">
              <a:lnSpc>
                <a:spcPct val="110000"/>
              </a:lnSpc>
            </a:pPr>
            <a:endParaRPr lang="es-ES" sz="1900" dirty="0"/>
          </a:p>
          <a:p>
            <a:pPr algn="just">
              <a:lnSpc>
                <a:spcPct val="110000"/>
              </a:lnSpc>
            </a:pPr>
            <a:r>
              <a:rPr lang="es-ES" sz="1900" b="1" dirty="0"/>
              <a:t>¿SIGUIERON LOS GRUPOS BALANCEADOS A LA CONCLUSIÓN DEL ESTUDIO?</a:t>
            </a:r>
          </a:p>
          <a:p>
            <a:pPr algn="just">
              <a:lnSpc>
                <a:spcPct val="110000"/>
              </a:lnSpc>
            </a:pPr>
            <a:r>
              <a:rPr lang="es-ES" sz="1800" dirty="0"/>
              <a:t>6. ¿Fue completo el seguimiento?</a:t>
            </a:r>
          </a:p>
          <a:p>
            <a:pPr algn="just">
              <a:lnSpc>
                <a:spcPct val="110000"/>
              </a:lnSpc>
            </a:pPr>
            <a:endParaRPr lang="es-ES" sz="1000" dirty="0"/>
          </a:p>
          <a:p>
            <a:pPr algn="just">
              <a:lnSpc>
                <a:spcPct val="110000"/>
              </a:lnSpc>
            </a:pPr>
            <a:r>
              <a:rPr lang="es-ES" sz="1800" dirty="0"/>
              <a:t>7. ¿Se llevó a cabo el análisis de los pacientes en los grupos a los que fueron asignados al azar inicialmente?</a:t>
            </a:r>
          </a:p>
          <a:p>
            <a:pPr algn="just">
              <a:lnSpc>
                <a:spcPct val="110000"/>
              </a:lnSpc>
            </a:pPr>
            <a:endParaRPr lang="es-ES" sz="1800" dirty="0"/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1800" dirty="0"/>
              <a:t>8. ¿Se detuvo antes de lo previsto?</a:t>
            </a:r>
          </a:p>
        </p:txBody>
      </p:sp>
    </p:spTree>
    <p:extLst>
      <p:ext uri="{BB962C8B-B14F-4D97-AF65-F5344CB8AC3E}">
        <p14:creationId xmlns:p14="http://schemas.microsoft.com/office/powerpoint/2010/main" val="1596542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C982002-A099-4FB9-952C-4FFAF3295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844" y="527533"/>
            <a:ext cx="10734260" cy="59660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0"/>
              </a:spcAft>
            </a:pPr>
            <a:endParaRPr lang="es-E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20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MAGNITUD Y PRECISIÓN DE LOS RESULTADOS</a:t>
            </a:r>
            <a:endParaRPr lang="es-ES" sz="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¿Cuál fue la magnitud del efecto del tratamiento (relevancia clínica, significación práctica)?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1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Cuál fue la precisión de la estimación del efecto del tratamiento (intervalo de confianza estadístico)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050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C982002-A099-4FB9-952C-4FFAF3295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844" y="527533"/>
            <a:ext cx="10734260" cy="596603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s-ES" sz="2000" b="1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APLICABILIDAD</a:t>
            </a:r>
          </a:p>
          <a:p>
            <a:pPr algn="just"/>
            <a:r>
              <a:rPr lang="es-ES" sz="1800" dirty="0"/>
              <a:t>11. ¿Fueron los pacientes del estudio similares a los que yo atiendo?</a:t>
            </a:r>
          </a:p>
          <a:p>
            <a:pPr algn="just"/>
            <a:endParaRPr lang="es-ES" sz="1000" dirty="0"/>
          </a:p>
          <a:p>
            <a:pPr algn="just"/>
            <a:r>
              <a:rPr lang="es-ES" sz="1800" dirty="0"/>
              <a:t>12.- ¿Se consideraron los resultados importantes para los pacientes?</a:t>
            </a:r>
          </a:p>
          <a:p>
            <a:pPr algn="just"/>
            <a:endParaRPr lang="es-ES" sz="1000" dirty="0"/>
          </a:p>
          <a:p>
            <a:pPr algn="just"/>
            <a:r>
              <a:rPr lang="es-ES" sz="1800" dirty="0"/>
              <a:t>13. ¿Los beneficios que se esperan del tratamiento justifican los riesgos potenciales, los inconvenientes y los costes del mismo?</a:t>
            </a:r>
          </a:p>
        </p:txBody>
      </p:sp>
    </p:spTree>
    <p:extLst>
      <p:ext uri="{BB962C8B-B14F-4D97-AF65-F5344CB8AC3E}">
        <p14:creationId xmlns:p14="http://schemas.microsoft.com/office/powerpoint/2010/main" val="119209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29218F6-98EE-4358-A419-52EF0DA1E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9721" y="255570"/>
            <a:ext cx="10880035" cy="3736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s-ES" sz="1800" b="1" dirty="0"/>
              <a:t>GRADE (GRADE-COCHRANE) se ha convertido hoy en el estándar de evaluación. </a:t>
            </a:r>
            <a:r>
              <a:rPr lang="es-ES" sz="1800" dirty="0"/>
              <a:t>Pero GRADE es una técnica (prudencial) que practica un agente; no es una ciencia, y aún menos una filosofía de las ciencias, por lo que tiene limitaciones científicas y filosóficas, que conviene conocer desde las coordenadas de un sistema filosófico potente (como por ejemplo la Teoría del Cierre Categorial de las Ciencias).</a:t>
            </a:r>
            <a:endParaRPr lang="es-ES" sz="1800" dirty="0">
              <a:solidFill>
                <a:srgbClr val="00B050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8FEB1FD-8F61-48AD-B95A-37BE4D87E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093" y="1606990"/>
            <a:ext cx="9715813" cy="506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12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21E320A-0B94-4026-8B0D-2041B86F7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52681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/>
              <a:t>Estructura narrativa de un Resumen de Evaluación GRADE de un </a:t>
            </a:r>
            <a:r>
              <a:rPr lang="es-ES" sz="3600" dirty="0">
                <a:solidFill>
                  <a:schemeClr val="accent4">
                    <a:lumMod val="75000"/>
                  </a:schemeClr>
                </a:solidFill>
              </a:rPr>
              <a:t>ECA particular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5E9A0E5-5836-4571-BC11-124753CE5049}"/>
              </a:ext>
            </a:extLst>
          </p:cNvPr>
          <p:cNvSpPr/>
          <p:nvPr/>
        </p:nvSpPr>
        <p:spPr>
          <a:xfrm>
            <a:off x="1437861" y="2601119"/>
            <a:ext cx="9316278" cy="16557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565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3DA1780-DD3B-4BAA-8618-072644240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603" y="446314"/>
            <a:ext cx="11074400" cy="5965372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RESUMEN GRADE DEL ENSAYO CLÍNICO: </a:t>
            </a:r>
            <a:r>
              <a:rPr lang="es-ES" sz="2200" b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en formato “PICO”: …..</a:t>
            </a:r>
            <a:endParaRPr lang="es-ES" sz="2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1800" i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Referencia bibliográfica completa: …….</a:t>
            </a:r>
            <a:endParaRPr lang="es-E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8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Nosotros adaptamos las preguntas dentro de una estructura narrativa (problema, trama, crisis, resolución) 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regla del dedo, la estructura narrativa puede recordarse con el acrónimo </a:t>
            </a:r>
            <a:r>
              <a:rPr lang="es-ES" sz="17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IDEAL:</a:t>
            </a:r>
            <a:r>
              <a:rPr lang="es-ES" sz="1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17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dentificación del problema; </a:t>
            </a:r>
            <a:r>
              <a:rPr lang="es-ES" sz="17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efinición del problema; </a:t>
            </a:r>
            <a:r>
              <a:rPr lang="es-ES" sz="17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strategias para reducir el problema; </a:t>
            </a:r>
            <a:r>
              <a:rPr lang="es-ES" sz="17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ctuaciones llevadas a cabo; </a:t>
            </a:r>
            <a:r>
              <a:rPr lang="es-ES" sz="17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s-ES" sz="1700" dirty="0">
                <a:solidFill>
                  <a:srgbClr val="9966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ogros o resultados obtenidos. </a:t>
            </a:r>
          </a:p>
          <a:p>
            <a:pPr algn="just">
              <a:spcAft>
                <a:spcPts val="0"/>
              </a:spcAft>
            </a:pPr>
            <a:endParaRPr lang="es-ES" sz="800" dirty="0">
              <a:solidFill>
                <a:srgbClr val="99663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ES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s-ES" sz="2000" i="1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ES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I. INTRODUCCIÓN</a:t>
            </a:r>
          </a:p>
          <a:p>
            <a:pPr algn="just">
              <a:spcAft>
                <a:spcPts val="0"/>
              </a:spcAft>
            </a:pPr>
            <a:r>
              <a:rPr lang="es-ES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II. LO PROYECTADO</a:t>
            </a:r>
          </a:p>
          <a:p>
            <a:pPr algn="just">
              <a:spcAft>
                <a:spcPts val="0"/>
              </a:spcAft>
            </a:pPr>
            <a:r>
              <a:rPr lang="es-ES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s-ES" sz="2000" i="1" dirty="0"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s-ES" sz="2000" i="1" u="sng" dirty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III. LO CONSEGUIDO</a:t>
            </a:r>
          </a:p>
          <a:p>
            <a:pPr algn="just">
              <a:spcAft>
                <a:spcPts val="0"/>
              </a:spcAft>
            </a:pP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IV. COMENTARIOS, DISCUSIÓN Y OPINIÓN DEL EVALUADOR</a:t>
            </a:r>
          </a:p>
          <a:p>
            <a:pPr algn="just">
              <a:spcAft>
                <a:spcPts val="0"/>
              </a:spcAft>
            </a:pP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V. CONFLICTOS DE INTERESES y VEROSIMILITUD (“validez”) DE LOS RESULTADOS</a:t>
            </a:r>
          </a:p>
          <a:p>
            <a:pPr algn="just">
              <a:spcAft>
                <a:spcPts val="0"/>
              </a:spcAft>
            </a:pP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VI. CONCLUSIONES </a:t>
            </a:r>
          </a:p>
          <a:p>
            <a:pPr algn="just">
              <a:spcAft>
                <a:spcPts val="0"/>
              </a:spcAft>
            </a:pPr>
            <a:r>
              <a:rPr lang="es-ES" sz="2000" i="1" dirty="0">
                <a:solidFill>
                  <a:srgbClr val="99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VII. RECOMENDACIONES (si prudencialmente es mejor ofrecerlas que no ofrecerlas)</a:t>
            </a:r>
          </a:p>
          <a:p>
            <a:pPr algn="just">
              <a:spcAft>
                <a:spcPts val="0"/>
              </a:spcAft>
            </a:pPr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8657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3DA1780-DD3B-4BAA-8618-072644240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705" y="562688"/>
            <a:ext cx="9935852" cy="437695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8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ver paso a paso las preguntas y las respuestas resolvemos en la práctica el Resumen de una Evaluación GRADE del Ensayo Clínico </a:t>
            </a:r>
            <a:r>
              <a:rPr lang="es-ES" sz="8000" b="1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PROactive</a:t>
            </a:r>
            <a:r>
              <a:rPr lang="es-ES" sz="8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8000" b="1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siguiente apartado: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es-ES" sz="2000" b="1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8000" dirty="0">
                <a:hlinkClick r:id="rId2"/>
              </a:rPr>
              <a:t>http://evalmed.es/2020/04/20/modulo-1-3-practica-para-elaborar-una-evaluacion-grade/</a:t>
            </a:r>
            <a:endParaRPr lang="es-ES" sz="8000" dirty="0"/>
          </a:p>
          <a:p>
            <a:pPr algn="l">
              <a:lnSpc>
                <a:spcPct val="120000"/>
              </a:lnSpc>
            </a:pPr>
            <a:endParaRPr lang="es-ES" sz="4200" dirty="0"/>
          </a:p>
          <a:p>
            <a:pPr algn="l">
              <a:lnSpc>
                <a:spcPct val="120000"/>
              </a:lnSpc>
            </a:pPr>
            <a:endParaRPr lang="es-ES" sz="4200" dirty="0"/>
          </a:p>
          <a:p>
            <a:pPr algn="l">
              <a:lnSpc>
                <a:spcPct val="120000"/>
              </a:lnSpc>
            </a:pPr>
            <a:r>
              <a:rPr lang="es-ES" sz="4200" dirty="0"/>
              <a:t>--------------------------------------------------------------------------------</a:t>
            </a:r>
          </a:p>
          <a:p>
            <a:pPr algn="l">
              <a:lnSpc>
                <a:spcPct val="120000"/>
              </a:lnSpc>
            </a:pPr>
            <a:r>
              <a:rPr lang="es-ES" sz="6000" dirty="0"/>
              <a:t>Si alguien quiere introducirse en el sistema filosófico de la ciencias conocido como </a:t>
            </a:r>
            <a:r>
              <a:rPr lang="es-ES" sz="6000" i="1" dirty="0"/>
              <a:t>El cierre categorial de las ciencias</a:t>
            </a:r>
            <a:r>
              <a:rPr lang="es-ES" sz="6000" dirty="0"/>
              <a:t>, de la Escuela de Filosofía de Oviedo, puede comenzar consultando dos de nuestros “Puntos de Vista”, concretamente:</a:t>
            </a:r>
          </a:p>
          <a:p>
            <a:pPr algn="l">
              <a:lnSpc>
                <a:spcPct val="120000"/>
              </a:lnSpc>
            </a:pPr>
            <a:endParaRPr lang="es-ES" sz="2000" dirty="0"/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PUNTO DE VISTA:  </a:t>
            </a:r>
            <a:r>
              <a:rPr lang="es-ES" sz="60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qué clases de evidencias o verdades hablamos cuando hablamos de “Medicina Basada en la Evidencia</a:t>
            </a:r>
            <a:r>
              <a:rPr lang="es-ES" sz="6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 Web evalmed, 3-ago-2022. Disponible en: </a:t>
            </a:r>
            <a:r>
              <a:rPr lang="es-ES" sz="60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http://evalmed.es/2022/08/03/pv-de-que-clases-de-evidencias-o-verdades-hablamos/</a:t>
            </a:r>
            <a:endParaRPr lang="es-ES" sz="6000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es-E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s-E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PUNTO DE VISTA: </a:t>
            </a:r>
            <a:r>
              <a:rPr lang="es-ES" sz="6000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Qué significan “validez”, “calidad” o “certeza” de un resultado en el campo de la epidemiología clínica, desde las coordenadas de la Teoría del Cierre Categorial de las Ciencias.</a:t>
            </a:r>
            <a:r>
              <a:rPr lang="es-ES" sz="6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Web evalmed, 19-feb-2023. Disponible en: </a:t>
            </a:r>
            <a:r>
              <a:rPr lang="es-ES" sz="6000" u="sng" dirty="0">
                <a:solidFill>
                  <a:srgbClr val="0563C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http://evalmed.es/2023/02/19/pv-que-significa-validez-calidad-o-certeza-de-un-resultado/</a:t>
            </a:r>
            <a:endParaRPr lang="es-ES" sz="6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0000"/>
              </a:lnSpc>
            </a:pPr>
            <a:endParaRPr lang="es-ES" sz="7200" dirty="0"/>
          </a:p>
          <a:p>
            <a:pPr algn="l">
              <a:lnSpc>
                <a:spcPct val="110000"/>
              </a:lnSpc>
            </a:pPr>
            <a:endParaRPr lang="es-ES" sz="1600" dirty="0"/>
          </a:p>
          <a:p>
            <a:pPr algn="l">
              <a:lnSpc>
                <a:spcPct val="110000"/>
              </a:lnSpc>
            </a:pPr>
            <a:endParaRPr lang="es-ES" sz="1600" dirty="0"/>
          </a:p>
          <a:p>
            <a:pPr algn="l">
              <a:lnSpc>
                <a:spcPct val="110000"/>
              </a:lnSpc>
            </a:pPr>
            <a:endParaRPr lang="es-ES" sz="1600" dirty="0"/>
          </a:p>
          <a:p>
            <a:pPr algn="l">
              <a:lnSpc>
                <a:spcPct val="110000"/>
              </a:lnSpc>
            </a:pPr>
            <a:endParaRPr lang="es-ES" sz="1600" dirty="0"/>
          </a:p>
          <a:p>
            <a:pPr algn="l"/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73319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21E320A-0B94-4026-8B0D-2041B86F7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52681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/>
              <a:t>El modelo de variables que explican los resultados en salud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5E9A0E5-5836-4571-BC11-124753CE5049}"/>
              </a:ext>
            </a:extLst>
          </p:cNvPr>
          <p:cNvSpPr/>
          <p:nvPr/>
        </p:nvSpPr>
        <p:spPr>
          <a:xfrm>
            <a:off x="1437861" y="2601119"/>
            <a:ext cx="9316278" cy="16557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449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1F2C9D1-5359-4E64-A5B0-2B1134F3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026" y="1200222"/>
            <a:ext cx="10376452" cy="4129424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s-ES" sz="2000" dirty="0"/>
              <a:t>Veamos cómo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influye una intervención sanitaria (o variable independiente X) </a:t>
            </a:r>
            <a:r>
              <a:rPr lang="es-ES" sz="2000" dirty="0">
                <a:solidFill>
                  <a:srgbClr val="0000FF"/>
                </a:solidFill>
              </a:rPr>
              <a:t>sobre un resultado en salud (o variable dependiente Y) </a:t>
            </a:r>
            <a:r>
              <a:rPr lang="es-ES" sz="2000" dirty="0"/>
              <a:t>que se pretende mejorar. </a:t>
            </a:r>
          </a:p>
          <a:p>
            <a:pPr algn="just">
              <a:lnSpc>
                <a:spcPct val="120000"/>
              </a:lnSpc>
            </a:pPr>
            <a:endParaRPr lang="es-ES" sz="2000" dirty="0"/>
          </a:p>
          <a:p>
            <a:pPr algn="just">
              <a:lnSpc>
                <a:spcPct val="120000"/>
              </a:lnSpc>
            </a:pPr>
            <a:r>
              <a:rPr lang="es-ES" sz="2000" dirty="0"/>
              <a:t>Tomemos como ejemplo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la influencia de la intervención de Tratamiento de la Presión Arterial Sistólica Intensivo frente al Convencional (la </a:t>
            </a: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</a:rPr>
              <a:t>X = “Diferencia en la PAS”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) </a:t>
            </a:r>
            <a:r>
              <a:rPr lang="es-ES" sz="2000" dirty="0">
                <a:solidFill>
                  <a:srgbClr val="0000FF"/>
                </a:solidFill>
              </a:rPr>
              <a:t>sobre la Reducción Absoluta del Riesgo de Mortalidad por todas las causas (la </a:t>
            </a:r>
            <a:r>
              <a:rPr lang="es-ES" sz="2000" b="1" dirty="0">
                <a:solidFill>
                  <a:srgbClr val="0000FF"/>
                </a:solidFill>
              </a:rPr>
              <a:t>Y= RAR en </a:t>
            </a:r>
            <a:r>
              <a:rPr lang="es-ES" sz="2000" b="1" dirty="0" err="1">
                <a:solidFill>
                  <a:srgbClr val="0000FF"/>
                </a:solidFill>
              </a:rPr>
              <a:t>Mort</a:t>
            </a:r>
            <a:r>
              <a:rPr lang="es-ES" sz="2000" dirty="0">
                <a:solidFill>
                  <a:srgbClr val="0000FF"/>
                </a:solidFill>
              </a:rPr>
              <a:t>)</a:t>
            </a:r>
            <a:r>
              <a:rPr lang="es-ES" sz="2000" dirty="0"/>
              <a:t>, que hemos obtenido de un metaanálisis de 18 ensayos clínicos.</a:t>
            </a:r>
          </a:p>
          <a:p>
            <a:pPr algn="just">
              <a:lnSpc>
                <a:spcPct val="120000"/>
              </a:lnSpc>
            </a:pPr>
            <a:endParaRPr lang="es-ES" sz="1000" dirty="0"/>
          </a:p>
          <a:p>
            <a:pPr algn="just">
              <a:lnSpc>
                <a:spcPct val="120000"/>
              </a:lnSpc>
            </a:pPr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487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8F052D7D-4CA8-4E24-920F-CA51976114DA}"/>
              </a:ext>
            </a:extLst>
          </p:cNvPr>
          <p:cNvSpPr/>
          <p:nvPr/>
        </p:nvSpPr>
        <p:spPr>
          <a:xfrm>
            <a:off x="438441" y="261827"/>
            <a:ext cx="113151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Y</a:t>
            </a:r>
            <a:r>
              <a:rPr lang="fr-FR" sz="2000" baseline="-25000" dirty="0"/>
              <a:t>i</a:t>
            </a:r>
            <a:r>
              <a:rPr lang="fr-FR" sz="2000" dirty="0"/>
              <a:t> =  Y</a:t>
            </a:r>
            <a:r>
              <a:rPr lang="fr-FR" sz="2000" baseline="-25000" dirty="0"/>
              <a:t>i</a:t>
            </a:r>
            <a:r>
              <a:rPr lang="fr-FR" sz="2000" dirty="0">
                <a:solidFill>
                  <a:srgbClr val="FF0066"/>
                </a:solidFill>
              </a:rPr>
              <a:t>'</a:t>
            </a:r>
            <a:r>
              <a:rPr lang="fr-FR" sz="2000" dirty="0"/>
              <a:t> + </a:t>
            </a:r>
            <a:r>
              <a:rPr lang="fr-FR" sz="2000" dirty="0">
                <a:sym typeface="Symbol" panose="05050102010706020507" pitchFamily="18" charset="2"/>
              </a:rPr>
              <a:t></a:t>
            </a:r>
            <a:r>
              <a:rPr lang="fr-FR" sz="2000" baseline="-25000" dirty="0"/>
              <a:t>i</a:t>
            </a:r>
            <a:r>
              <a:rPr lang="fr-FR" sz="2000" dirty="0"/>
              <a:t> =&gt; Y</a:t>
            </a:r>
            <a:r>
              <a:rPr lang="fr-FR" sz="2000" baseline="-25000" dirty="0"/>
              <a:t>i</a:t>
            </a:r>
            <a:r>
              <a:rPr lang="fr-FR" sz="2000" dirty="0"/>
              <a:t> =  (a + </a:t>
            </a:r>
            <a:r>
              <a:rPr lang="fr-FR" sz="2000" dirty="0" err="1"/>
              <a:t>bX</a:t>
            </a:r>
            <a:r>
              <a:rPr lang="fr-FR" sz="2000" baseline="-25000" dirty="0" err="1"/>
              <a:t>i</a:t>
            </a:r>
            <a:r>
              <a:rPr lang="fr-FR" sz="2000" dirty="0"/>
              <a:t>) + </a:t>
            </a:r>
            <a:r>
              <a:rPr lang="fr-FR" sz="2000" dirty="0">
                <a:sym typeface="Symbol" panose="05050102010706020507" pitchFamily="18" charset="2"/>
              </a:rPr>
              <a:t></a:t>
            </a:r>
            <a:r>
              <a:rPr lang="fr-FR" sz="2000" baseline="-25000" dirty="0"/>
              <a:t>i</a:t>
            </a:r>
            <a:r>
              <a:rPr lang="fr-FR" sz="2000" dirty="0"/>
              <a:t> =&gt; RAR en Mort = -0,0155 + 0,0030 * (</a:t>
            </a:r>
            <a:r>
              <a:rPr lang="fr-FR" sz="2000" dirty="0" err="1"/>
              <a:t>Dif</a:t>
            </a:r>
            <a:r>
              <a:rPr lang="fr-FR" sz="2000" dirty="0"/>
              <a:t> PAS Int vs </a:t>
            </a:r>
            <a:r>
              <a:rPr lang="fr-FR" sz="2000" dirty="0" err="1"/>
              <a:t>Conv</a:t>
            </a:r>
            <a:r>
              <a:rPr lang="fr-FR" sz="2000" dirty="0"/>
              <a:t>) + </a:t>
            </a:r>
            <a:r>
              <a:rPr lang="fr-FR" sz="2000" dirty="0" err="1"/>
              <a:t>Error</a:t>
            </a:r>
            <a:r>
              <a:rPr lang="fr-FR" sz="2000" dirty="0"/>
              <a:t> </a:t>
            </a:r>
            <a:r>
              <a:rPr lang="fr-FR" sz="2000" dirty="0" err="1"/>
              <a:t>aleatorio</a:t>
            </a:r>
            <a:endParaRPr lang="fr-FR" sz="2000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15B1623-4AC6-4F79-9CF1-7BD5CABF84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9349" y="661937"/>
            <a:ext cx="8416651" cy="5957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745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27D1A15E-1707-45B0-8F33-EAFBF25EBC2F}"/>
              </a:ext>
            </a:extLst>
          </p:cNvPr>
          <p:cNvSpPr/>
          <p:nvPr/>
        </p:nvSpPr>
        <p:spPr>
          <a:xfrm>
            <a:off x="360696" y="5546720"/>
            <a:ext cx="116590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A más descenso diferencial de 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</a:rPr>
              <a:t>X= </a:t>
            </a:r>
            <a:r>
              <a:rPr lang="es-ES" b="1" dirty="0" err="1">
                <a:solidFill>
                  <a:schemeClr val="accent4">
                    <a:lumMod val="50000"/>
                  </a:schemeClr>
                </a:solidFill>
              </a:rPr>
              <a:t>Dif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</a:rPr>
              <a:t> PAS entre [</a:t>
            </a:r>
            <a:r>
              <a:rPr lang="es-ES" b="1" dirty="0" err="1">
                <a:solidFill>
                  <a:schemeClr val="accent4">
                    <a:lumMod val="50000"/>
                  </a:schemeClr>
                </a:solidFill>
              </a:rPr>
              <a:t>Int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</a:rPr>
              <a:t> vs </a:t>
            </a:r>
            <a:r>
              <a:rPr lang="es-ES" b="1" dirty="0" err="1">
                <a:solidFill>
                  <a:schemeClr val="accent4">
                    <a:lumMod val="50000"/>
                  </a:schemeClr>
                </a:solidFill>
              </a:rPr>
              <a:t>Conv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</a:rPr>
              <a:t>]</a:t>
            </a:r>
            <a:r>
              <a:rPr lang="es-ES" dirty="0"/>
              <a:t>, la estimación puntual muestra una débilmente mayor </a:t>
            </a:r>
            <a:r>
              <a:rPr lang="es-ES" b="1" dirty="0">
                <a:solidFill>
                  <a:srgbClr val="0000FF"/>
                </a:solidFill>
              </a:rPr>
              <a:t>Y= RAR en </a:t>
            </a:r>
            <a:r>
              <a:rPr lang="es-ES" b="1" dirty="0" err="1">
                <a:solidFill>
                  <a:srgbClr val="0000FF"/>
                </a:solidFill>
              </a:rPr>
              <a:t>Mort</a:t>
            </a:r>
            <a:r>
              <a:rPr lang="es-ES" dirty="0"/>
              <a:t>. Sin embargo, no se encuentra diferencia estadísticamente significativa en el coeficiente de correlación </a:t>
            </a:r>
            <a:r>
              <a:rPr lang="es-ES" i="1" dirty="0"/>
              <a:t>"r" </a:t>
            </a:r>
            <a:r>
              <a:rPr lang="es-ES" dirty="0"/>
              <a:t>ni en el coeficiente de regresión “b“ (cálculos no mostrados aquí). Además de la no significación, la </a:t>
            </a:r>
            <a:r>
              <a:rPr lang="es-ES" b="1" dirty="0">
                <a:solidFill>
                  <a:srgbClr val="996600"/>
                </a:solidFill>
              </a:rPr>
              <a:t>X= </a:t>
            </a:r>
            <a:r>
              <a:rPr lang="es-ES" b="1" dirty="0" err="1">
                <a:solidFill>
                  <a:srgbClr val="996600"/>
                </a:solidFill>
              </a:rPr>
              <a:t>Dif</a:t>
            </a:r>
            <a:r>
              <a:rPr lang="es-ES" b="1" dirty="0">
                <a:solidFill>
                  <a:srgbClr val="996600"/>
                </a:solidFill>
              </a:rPr>
              <a:t> PAS </a:t>
            </a:r>
            <a:r>
              <a:rPr lang="es-ES" dirty="0"/>
              <a:t>explica sólo el 15% de la variabilidad de la </a:t>
            </a:r>
            <a:r>
              <a:rPr lang="es-ES" b="1" dirty="0">
                <a:solidFill>
                  <a:srgbClr val="0000FF"/>
                </a:solidFill>
              </a:rPr>
              <a:t>Y= RAR en Mort</a:t>
            </a:r>
            <a:r>
              <a:rPr lang="es-ES" dirty="0"/>
              <a:t>, y dejaría de explicar el 85% del comportamiento de la </a:t>
            </a:r>
            <a:r>
              <a:rPr lang="es-ES" b="1" dirty="0">
                <a:solidFill>
                  <a:srgbClr val="0000FF"/>
                </a:solidFill>
              </a:rPr>
              <a:t>Y= RAR en </a:t>
            </a:r>
            <a:r>
              <a:rPr lang="es-ES" b="1" dirty="0" err="1">
                <a:solidFill>
                  <a:srgbClr val="0000FF"/>
                </a:solidFill>
              </a:rPr>
              <a:t>Mort</a:t>
            </a:r>
            <a:r>
              <a:rPr lang="es-ES" dirty="0"/>
              <a:t>.</a:t>
            </a:r>
          </a:p>
        </p:txBody>
      </p:sp>
      <p:pic>
        <p:nvPicPr>
          <p:cNvPr id="20" name="Marcador de contenido 19">
            <a:extLst>
              <a:ext uri="{FF2B5EF4-FFF2-40B4-BE49-F238E27FC236}">
                <a16:creationId xmlns:a16="http://schemas.microsoft.com/office/drawing/2014/main" id="{FC9A8A92-E702-4B62-9289-DCB0D30C34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6366" y="209382"/>
            <a:ext cx="10819494" cy="5337338"/>
          </a:xfrm>
          <a:prstGeom prst="rect">
            <a:avLst/>
          </a:prstGeom>
        </p:spPr>
      </p:pic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C0CD5C52-E1A3-4749-9859-B6B3A0544E44}"/>
              </a:ext>
            </a:extLst>
          </p:cNvPr>
          <p:cNvCxnSpPr>
            <a:cxnSpLocks/>
          </p:cNvCxnSpPr>
          <p:nvPr/>
        </p:nvCxnSpPr>
        <p:spPr>
          <a:xfrm>
            <a:off x="6569604" y="755967"/>
            <a:ext cx="0" cy="4164037"/>
          </a:xfrm>
          <a:prstGeom prst="line">
            <a:avLst/>
          </a:prstGeom>
          <a:ln w="2222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BD563CAB-AD90-4A9D-BC82-F41D656A2E5E}"/>
              </a:ext>
            </a:extLst>
          </p:cNvPr>
          <p:cNvCxnSpPr>
            <a:cxnSpLocks/>
          </p:cNvCxnSpPr>
          <p:nvPr/>
        </p:nvCxnSpPr>
        <p:spPr>
          <a:xfrm>
            <a:off x="1622474" y="3429000"/>
            <a:ext cx="9020388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985F17B-7722-4ED2-85DD-006EAA4E30B3}"/>
              </a:ext>
            </a:extLst>
          </p:cNvPr>
          <p:cNvSpPr txBox="1"/>
          <p:nvPr/>
        </p:nvSpPr>
        <p:spPr>
          <a:xfrm>
            <a:off x="5616015" y="182771"/>
            <a:ext cx="1907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rgbClr val="996633"/>
                </a:solidFill>
              </a:rPr>
              <a:t>Media de X = 7,79 mm Hg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B5F3B51-CA7A-4C6E-A6DA-4410E0C4B8DF}"/>
              </a:ext>
            </a:extLst>
          </p:cNvPr>
          <p:cNvSpPr txBox="1"/>
          <p:nvPr/>
        </p:nvSpPr>
        <p:spPr>
          <a:xfrm>
            <a:off x="10735192" y="3136612"/>
            <a:ext cx="1392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rgbClr val="0000FF"/>
                </a:solidFill>
              </a:rPr>
              <a:t>Media de Y = 0,80% Mort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2A1405F-FB3F-4E5A-9D0C-4EE3CA3C1E16}"/>
              </a:ext>
            </a:extLst>
          </p:cNvPr>
          <p:cNvSpPr txBox="1"/>
          <p:nvPr/>
        </p:nvSpPr>
        <p:spPr>
          <a:xfrm>
            <a:off x="7270712" y="4055717"/>
            <a:ext cx="1591636" cy="64633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Cuando X = 10 mm Hg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1EA82340-DA27-4BB2-BC7F-01B3CD957940}"/>
              </a:ext>
            </a:extLst>
          </p:cNvPr>
          <p:cNvCxnSpPr>
            <a:cxnSpLocks/>
          </p:cNvCxnSpPr>
          <p:nvPr/>
        </p:nvCxnSpPr>
        <p:spPr>
          <a:xfrm flipV="1">
            <a:off x="1736339" y="3238396"/>
            <a:ext cx="9007450" cy="394986"/>
          </a:xfrm>
          <a:prstGeom prst="line">
            <a:avLst/>
          </a:prstGeom>
          <a:ln w="317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F7E2D518-D751-4C1D-8F73-2B690D4F113C}"/>
              </a:ext>
            </a:extLst>
          </p:cNvPr>
          <p:cNvCxnSpPr>
            <a:cxnSpLocks/>
          </p:cNvCxnSpPr>
          <p:nvPr/>
        </p:nvCxnSpPr>
        <p:spPr>
          <a:xfrm flipH="1">
            <a:off x="1729728" y="3206467"/>
            <a:ext cx="6193229" cy="18152"/>
          </a:xfrm>
          <a:prstGeom prst="straightConnector1">
            <a:avLst/>
          </a:prstGeom>
          <a:ln w="127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23BD6225-E93E-4A09-9601-55B4D65515C5}"/>
              </a:ext>
            </a:extLst>
          </p:cNvPr>
          <p:cNvCxnSpPr>
            <a:cxnSpLocks/>
          </p:cNvCxnSpPr>
          <p:nvPr/>
        </p:nvCxnSpPr>
        <p:spPr>
          <a:xfrm>
            <a:off x="7938482" y="2650810"/>
            <a:ext cx="0" cy="824663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60FB6553-0F2C-4B70-BBB0-1A835778D96E}"/>
              </a:ext>
            </a:extLst>
          </p:cNvPr>
          <p:cNvCxnSpPr>
            <a:cxnSpLocks/>
          </p:cNvCxnSpPr>
          <p:nvPr/>
        </p:nvCxnSpPr>
        <p:spPr>
          <a:xfrm>
            <a:off x="8044863" y="2650810"/>
            <a:ext cx="0" cy="587586"/>
          </a:xfrm>
          <a:prstGeom prst="straightConnector1">
            <a:avLst/>
          </a:prstGeom>
          <a:ln w="3175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79D98C82-6990-48D2-9415-DB6C5673B6C5}"/>
              </a:ext>
            </a:extLst>
          </p:cNvPr>
          <p:cNvCxnSpPr>
            <a:cxnSpLocks/>
          </p:cNvCxnSpPr>
          <p:nvPr/>
        </p:nvCxnSpPr>
        <p:spPr>
          <a:xfrm flipV="1">
            <a:off x="8051475" y="3206467"/>
            <a:ext cx="0" cy="230118"/>
          </a:xfrm>
          <a:prstGeom prst="straightConnector1">
            <a:avLst/>
          </a:prstGeom>
          <a:ln w="38100">
            <a:solidFill>
              <a:srgbClr val="FF00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8A7C1125-199B-4A3F-B5E2-49BEEF72485E}"/>
              </a:ext>
            </a:extLst>
          </p:cNvPr>
          <p:cNvCxnSpPr>
            <a:cxnSpLocks/>
          </p:cNvCxnSpPr>
          <p:nvPr/>
        </p:nvCxnSpPr>
        <p:spPr>
          <a:xfrm>
            <a:off x="1736339" y="2650810"/>
            <a:ext cx="6202143" cy="0"/>
          </a:xfrm>
          <a:prstGeom prst="straightConnector1">
            <a:avLst/>
          </a:prstGeom>
          <a:ln w="15875">
            <a:solidFill>
              <a:srgbClr val="99663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FD3FA86C-2D72-4E0A-8B1D-D75D0BC48F81}"/>
              </a:ext>
            </a:extLst>
          </p:cNvPr>
          <p:cNvCxnSpPr>
            <a:cxnSpLocks/>
          </p:cNvCxnSpPr>
          <p:nvPr/>
        </p:nvCxnSpPr>
        <p:spPr>
          <a:xfrm>
            <a:off x="1736339" y="2650810"/>
            <a:ext cx="0" cy="587586"/>
          </a:xfrm>
          <a:prstGeom prst="straightConnector1">
            <a:avLst/>
          </a:prstGeom>
          <a:ln w="31750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B2EE06DA-8ACF-4AE4-9660-26893D8CD4BE}"/>
              </a:ext>
            </a:extLst>
          </p:cNvPr>
          <p:cNvSpPr txBox="1"/>
          <p:nvPr/>
        </p:nvSpPr>
        <p:spPr>
          <a:xfrm>
            <a:off x="5987862" y="998872"/>
            <a:ext cx="4975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chemeClr val="accent4">
                    <a:lumMod val="75000"/>
                  </a:schemeClr>
                </a:solidFill>
              </a:rPr>
              <a:t>Cuando X = 10 mm Hg</a:t>
            </a:r>
            <a:r>
              <a:rPr lang="es-ES" dirty="0">
                <a:solidFill>
                  <a:srgbClr val="FF0066"/>
                </a:solidFill>
              </a:rPr>
              <a:t>, predice que habrá 1,47% de RAR </a:t>
            </a:r>
            <a:r>
              <a:rPr lang="es-ES" dirty="0" err="1">
                <a:solidFill>
                  <a:srgbClr val="FF0066"/>
                </a:solidFill>
              </a:rPr>
              <a:t>Mort</a:t>
            </a:r>
            <a:r>
              <a:rPr lang="es-ES" dirty="0"/>
              <a:t>, </a:t>
            </a:r>
            <a:r>
              <a:rPr lang="es-ES" dirty="0">
                <a:solidFill>
                  <a:srgbClr val="0000FF"/>
                </a:solidFill>
              </a:rPr>
              <a:t>pero en realidad hubo 3,60%</a:t>
            </a:r>
            <a:r>
              <a:rPr lang="es-ES" dirty="0"/>
              <a:t>. </a:t>
            </a:r>
            <a:r>
              <a:rPr lang="es-ES" dirty="0">
                <a:solidFill>
                  <a:srgbClr val="FFC000"/>
                </a:solidFill>
              </a:rPr>
              <a:t>La diferencia entre lo predicho y la realidad es el error aleatorio o no explicado por la intervención X</a:t>
            </a:r>
          </a:p>
        </p:txBody>
      </p:sp>
    </p:spTree>
    <p:extLst>
      <p:ext uri="{BB962C8B-B14F-4D97-AF65-F5344CB8AC3E}">
        <p14:creationId xmlns:p14="http://schemas.microsoft.com/office/powerpoint/2010/main" val="424869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1F2C9D1-5359-4E64-A5B0-2B1134F3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7774" y="514281"/>
            <a:ext cx="10376452" cy="5528710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es-ES" sz="2000" dirty="0">
                <a:highlight>
                  <a:srgbClr val="FFFF00"/>
                </a:highlight>
              </a:rPr>
              <a:t>La influencia, explicación o predicción </a:t>
            </a:r>
            <a:r>
              <a:rPr lang="es-ES" sz="2000" dirty="0"/>
              <a:t>del resultado 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(o variable dependiente </a:t>
            </a:r>
            <a:r>
              <a:rPr lang="es-ES" sz="2000" dirty="0">
                <a:solidFill>
                  <a:srgbClr val="FF0066"/>
                </a:solidFill>
              </a:rPr>
              <a:t>teórica</a:t>
            </a:r>
            <a:r>
              <a:rPr lang="es-ES" sz="2000" dirty="0"/>
              <a:t>)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que proporciona la intervención X (o variable independiente) </a:t>
            </a:r>
            <a:r>
              <a:rPr lang="es-ES" sz="2000" dirty="0"/>
              <a:t>se puede expresar en lógica formal así:    X =&gt; 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>
                <a:solidFill>
                  <a:srgbClr val="000000"/>
                </a:solidFill>
              </a:rPr>
              <a:t> , lo cual significa que el resultado teórico </a:t>
            </a:r>
            <a:r>
              <a:rPr lang="es-ES" sz="2000" dirty="0"/>
              <a:t>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es función de la intervención X.</a:t>
            </a:r>
            <a:endParaRPr lang="es-ES" sz="800" dirty="0"/>
          </a:p>
          <a:p>
            <a:pPr algn="just">
              <a:lnSpc>
                <a:spcPct val="120000"/>
              </a:lnSpc>
            </a:pPr>
            <a:endParaRPr lang="es-ES" sz="800" dirty="0"/>
          </a:p>
          <a:p>
            <a:pPr algn="just">
              <a:lnSpc>
                <a:spcPct val="120000"/>
              </a:lnSpc>
            </a:pPr>
            <a:r>
              <a:rPr lang="es-ES" sz="2000" dirty="0"/>
              <a:t>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= </a:t>
            </a:r>
            <a:r>
              <a:rPr lang="es-ES" sz="2000" i="1" dirty="0"/>
              <a:t>f </a:t>
            </a:r>
            <a:r>
              <a:rPr lang="es-ES" sz="2000" dirty="0"/>
              <a:t>(X)      =&gt;    RAR </a:t>
            </a:r>
            <a:r>
              <a:rPr lang="es-ES" sz="2000" dirty="0" err="1"/>
              <a:t>Mort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= </a:t>
            </a:r>
            <a:r>
              <a:rPr lang="es-ES" sz="2000" i="1" dirty="0"/>
              <a:t>f</a:t>
            </a:r>
            <a:r>
              <a:rPr lang="es-ES" sz="2000" dirty="0"/>
              <a:t> (</a:t>
            </a:r>
            <a:r>
              <a:rPr lang="es-ES" sz="2000" dirty="0" err="1">
                <a:solidFill>
                  <a:schemeClr val="accent4">
                    <a:lumMod val="75000"/>
                  </a:schemeClr>
                </a:solidFill>
              </a:rPr>
              <a:t>Dif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 PAS</a:t>
            </a:r>
            <a:r>
              <a:rPr lang="es-ES" sz="2000" dirty="0"/>
              <a:t>)      =&gt;     RAR </a:t>
            </a:r>
            <a:r>
              <a:rPr lang="es-ES" sz="2000" dirty="0" err="1"/>
              <a:t>Mort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= a + b*(</a:t>
            </a:r>
            <a:r>
              <a:rPr lang="es-ES" sz="2000" dirty="0" err="1">
                <a:solidFill>
                  <a:schemeClr val="accent4">
                    <a:lumMod val="75000"/>
                  </a:schemeClr>
                </a:solidFill>
              </a:rPr>
              <a:t>Dif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 PAS</a:t>
            </a:r>
            <a:r>
              <a:rPr lang="es-ES" sz="2000" dirty="0"/>
              <a:t>)</a:t>
            </a:r>
          </a:p>
          <a:p>
            <a:pPr algn="just">
              <a:lnSpc>
                <a:spcPct val="120000"/>
              </a:lnSpc>
            </a:pPr>
            <a:endParaRPr lang="es-ES" sz="2000" dirty="0"/>
          </a:p>
          <a:p>
            <a:pPr algn="just">
              <a:lnSpc>
                <a:spcPct val="120000"/>
              </a:lnSpc>
            </a:pPr>
            <a:r>
              <a:rPr lang="es-ES" sz="2000" dirty="0"/>
              <a:t>Pero entre el resultado </a:t>
            </a:r>
            <a:r>
              <a:rPr lang="es-ES" sz="2000" dirty="0">
                <a:solidFill>
                  <a:srgbClr val="FF0066"/>
                </a:solidFill>
              </a:rPr>
              <a:t>teórico</a:t>
            </a:r>
            <a:r>
              <a:rPr lang="es-ES" sz="2000" dirty="0"/>
              <a:t> (Y</a:t>
            </a:r>
            <a:r>
              <a:rPr lang="es-ES" sz="2000" b="1" dirty="0">
                <a:solidFill>
                  <a:srgbClr val="FF0066"/>
                </a:solidFill>
              </a:rPr>
              <a:t>’ </a:t>
            </a:r>
            <a:r>
              <a:rPr lang="es-ES" sz="2000" dirty="0"/>
              <a:t>matemática o formal) que explica (o predice) la intervención, y el resultado real (</a:t>
            </a:r>
            <a:r>
              <a:rPr lang="es-ES" sz="2000" dirty="0">
                <a:solidFill>
                  <a:srgbClr val="0000FF"/>
                </a:solidFill>
              </a:rPr>
              <a:t>Y real, tocable con el dedo</a:t>
            </a:r>
            <a:r>
              <a:rPr lang="es-ES" sz="2000" dirty="0"/>
              <a:t>) hay una diferencia, que se denomina </a:t>
            </a:r>
            <a:r>
              <a:rPr lang="es-ES" sz="2000" dirty="0">
                <a:solidFill>
                  <a:srgbClr val="FF6600"/>
                </a:solidFill>
              </a:rPr>
              <a:t>error aleatorio (</a:t>
            </a:r>
            <a:r>
              <a:rPr lang="es-ES" dirty="0">
                <a:solidFill>
                  <a:srgbClr val="FF6600"/>
                </a:solidFill>
                <a:sym typeface="Symbol" panose="05050102010706020507" pitchFamily="18" charset="2"/>
              </a:rPr>
              <a:t></a:t>
            </a:r>
            <a:r>
              <a:rPr lang="es-ES" sz="2000" dirty="0">
                <a:solidFill>
                  <a:srgbClr val="FF6600"/>
                </a:solidFill>
                <a:sym typeface="Symbol" panose="05050102010706020507" pitchFamily="18" charset="2"/>
              </a:rPr>
              <a:t>)</a:t>
            </a:r>
            <a:r>
              <a:rPr lang="es-ES" sz="2000" dirty="0"/>
              <a:t>, que es la porción de realidad tocable con el dedo no explicada (o no predicha) por la intervención.</a:t>
            </a:r>
            <a:endParaRPr lang="es-ES" sz="800" dirty="0"/>
          </a:p>
          <a:p>
            <a:pPr algn="just">
              <a:lnSpc>
                <a:spcPct val="120000"/>
              </a:lnSpc>
            </a:pPr>
            <a:endParaRPr lang="es-ES" sz="800" dirty="0"/>
          </a:p>
          <a:p>
            <a:pPr algn="just">
              <a:lnSpc>
                <a:spcPct val="120000"/>
              </a:lnSpc>
            </a:pPr>
            <a:r>
              <a:rPr lang="es-ES" sz="2000" dirty="0">
                <a:solidFill>
                  <a:srgbClr val="0000FF"/>
                </a:solidFill>
              </a:rPr>
              <a:t>Y</a:t>
            </a:r>
            <a:r>
              <a:rPr lang="es-ES" sz="2000" dirty="0"/>
              <a:t> - 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= </a:t>
            </a:r>
            <a:r>
              <a:rPr lang="es-ES" sz="2000" dirty="0">
                <a:solidFill>
                  <a:srgbClr val="FF6600"/>
                </a:solidFill>
                <a:sym typeface="Symbol" panose="05050102010706020507" pitchFamily="18" charset="2"/>
              </a:rPr>
              <a:t></a:t>
            </a:r>
            <a:r>
              <a:rPr lang="es-ES" sz="2000" dirty="0"/>
              <a:t>   =&gt;   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s-ES" sz="2000" dirty="0">
                <a:solidFill>
                  <a:srgbClr val="0000FF"/>
                </a:solidFill>
              </a:rPr>
              <a:t>Y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s-ES" sz="2000" dirty="0"/>
              <a:t>= Y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+ </a:t>
            </a:r>
            <a:r>
              <a:rPr lang="es-ES" sz="2000" dirty="0">
                <a:solidFill>
                  <a:srgbClr val="FF6600"/>
                </a:solidFill>
                <a:sym typeface="Symbol" panose="05050102010706020507" pitchFamily="18" charset="2"/>
              </a:rPr>
              <a:t></a:t>
            </a:r>
            <a:r>
              <a:rPr lang="es-ES" sz="2000" dirty="0"/>
              <a:t>    =&gt;    </a:t>
            </a:r>
            <a:r>
              <a:rPr lang="es-ES" sz="2000" dirty="0">
                <a:solidFill>
                  <a:srgbClr val="0000FF"/>
                </a:solidFill>
              </a:rPr>
              <a:t>RAR </a:t>
            </a:r>
            <a:r>
              <a:rPr lang="es-ES" sz="2000" dirty="0" err="1">
                <a:solidFill>
                  <a:srgbClr val="0000FF"/>
                </a:solidFill>
              </a:rPr>
              <a:t>Mort</a:t>
            </a:r>
            <a:r>
              <a:rPr lang="es-ES" sz="2000" dirty="0">
                <a:solidFill>
                  <a:srgbClr val="0000FF"/>
                </a:solidFill>
              </a:rPr>
              <a:t> </a:t>
            </a:r>
            <a:r>
              <a:rPr lang="es-ES" sz="2000" dirty="0"/>
              <a:t>= RAR </a:t>
            </a:r>
            <a:r>
              <a:rPr lang="es-ES" sz="2000" dirty="0" err="1"/>
              <a:t>Mort</a:t>
            </a:r>
            <a:r>
              <a:rPr lang="es-ES" sz="2000" b="1" dirty="0">
                <a:solidFill>
                  <a:srgbClr val="FF0066"/>
                </a:solidFill>
              </a:rPr>
              <a:t>’</a:t>
            </a:r>
            <a:r>
              <a:rPr lang="es-ES" sz="2000" dirty="0"/>
              <a:t> + </a:t>
            </a:r>
            <a:r>
              <a:rPr lang="es-ES" sz="2000" dirty="0">
                <a:solidFill>
                  <a:srgbClr val="FF6600"/>
                </a:solidFill>
                <a:sym typeface="Symbol" panose="05050102010706020507" pitchFamily="18" charset="2"/>
              </a:rPr>
              <a:t></a:t>
            </a:r>
            <a:r>
              <a:rPr lang="es-ES" sz="2000" dirty="0">
                <a:sym typeface="Symbol" panose="05050102010706020507" pitchFamily="18" charset="2"/>
              </a:rPr>
              <a:t>      =&gt;     </a:t>
            </a:r>
            <a:r>
              <a:rPr lang="es-ES" sz="2000" dirty="0">
                <a:solidFill>
                  <a:srgbClr val="0000FF"/>
                </a:solidFill>
              </a:rPr>
              <a:t>RAR </a:t>
            </a:r>
            <a:r>
              <a:rPr lang="es-ES" sz="2000" dirty="0" err="1">
                <a:solidFill>
                  <a:srgbClr val="0000FF"/>
                </a:solidFill>
              </a:rPr>
              <a:t>Mort</a:t>
            </a:r>
            <a:r>
              <a:rPr lang="es-ES" sz="2000" dirty="0">
                <a:solidFill>
                  <a:srgbClr val="0000FF"/>
                </a:solidFill>
              </a:rPr>
              <a:t> </a:t>
            </a:r>
            <a:r>
              <a:rPr lang="es-ES" sz="2000" dirty="0"/>
              <a:t>= a + b*(</a:t>
            </a:r>
            <a:r>
              <a:rPr lang="es-ES" sz="2000" dirty="0" err="1">
                <a:solidFill>
                  <a:schemeClr val="accent4">
                    <a:lumMod val="75000"/>
                  </a:schemeClr>
                </a:solidFill>
              </a:rPr>
              <a:t>Dif</a:t>
            </a:r>
            <a:r>
              <a:rPr lang="es-ES" sz="2000" dirty="0">
                <a:solidFill>
                  <a:schemeClr val="accent4">
                    <a:lumMod val="75000"/>
                  </a:schemeClr>
                </a:solidFill>
              </a:rPr>
              <a:t> PAS</a:t>
            </a:r>
            <a:r>
              <a:rPr lang="es-ES" sz="2000" dirty="0"/>
              <a:t>) + </a:t>
            </a:r>
            <a:r>
              <a:rPr lang="es-ES" sz="2000" dirty="0">
                <a:solidFill>
                  <a:srgbClr val="FF6600"/>
                </a:solidFill>
                <a:sym typeface="Symbol" panose="05050102010706020507" pitchFamily="18" charset="2"/>
              </a:rPr>
              <a:t></a:t>
            </a:r>
            <a:r>
              <a:rPr lang="es-ES" sz="2000" dirty="0">
                <a:sym typeface="Symbol" panose="05050102010706020507" pitchFamily="18" charset="2"/>
              </a:rPr>
              <a:t> </a:t>
            </a:r>
            <a:endParaRPr lang="es-ES" sz="2000" dirty="0"/>
          </a:p>
          <a:p>
            <a:pPr algn="just">
              <a:lnSpc>
                <a:spcPct val="120000"/>
              </a:lnSpc>
            </a:pPr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4093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29218F6-98EE-4358-A419-52EF0DA1E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6755" y="411972"/>
            <a:ext cx="11019934" cy="246745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s-ES" sz="2000" dirty="0">
                <a:solidFill>
                  <a:srgbClr val="808000"/>
                </a:solidFill>
              </a:rPr>
              <a:t>Los resultados en salud suelen estar influidos, o explicados, no sólo por una variable (causa o factor). </a:t>
            </a:r>
            <a:r>
              <a:rPr lang="es-ES" sz="2000" dirty="0">
                <a:solidFill>
                  <a:srgbClr val="0070C0"/>
                </a:solidFill>
              </a:rPr>
              <a:t>Es más realista concebir los resultados en salud como multivariables (multicausales o multifactoriales). </a:t>
            </a:r>
            <a:r>
              <a:rPr lang="es-ES" sz="2000" dirty="0">
                <a:solidFill>
                  <a:srgbClr val="990000"/>
                </a:solidFill>
              </a:rPr>
              <a:t>Cada una de estas variables contribuye al resultado en salud independientemente de las demás</a:t>
            </a:r>
            <a:r>
              <a:rPr lang="es-ES" sz="2000" dirty="0">
                <a:solidFill>
                  <a:srgbClr val="663300"/>
                </a:solidFill>
              </a:rPr>
              <a:t> </a:t>
            </a:r>
            <a:r>
              <a:rPr lang="es-ES" sz="2000" dirty="0">
                <a:solidFill>
                  <a:srgbClr val="7030A0"/>
                </a:solidFill>
              </a:rPr>
              <a:t>y/o interaccionando con una o varias de las demás</a:t>
            </a:r>
            <a:r>
              <a:rPr lang="es-ES" sz="200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s-ES" sz="2000" dirty="0">
                <a:solidFill>
                  <a:srgbClr val="FF6600"/>
                </a:solidFill>
              </a:rPr>
              <a:t>Además de ello</a:t>
            </a:r>
            <a:r>
              <a:rPr lang="es-ES" sz="2000" dirty="0"/>
              <a:t>, dada la complejidad de los </a:t>
            </a:r>
            <a:r>
              <a:rPr lang="es-ES" sz="2000" dirty="0" err="1"/>
              <a:t>co</a:t>
            </a:r>
            <a:r>
              <a:rPr lang="es-ES" sz="2000" dirty="0"/>
              <a:t>-determinantes sobre los resultados en salud, las variables que encontremos fenoménicamente como científicos, </a:t>
            </a:r>
            <a:r>
              <a:rPr lang="es-ES" sz="2000" dirty="0">
                <a:solidFill>
                  <a:srgbClr val="FF6600"/>
                </a:solidFill>
              </a:rPr>
              <a:t>no serán todas (sino sólo las que como científicos humanos alcancemos a percibir) </a:t>
            </a:r>
            <a:r>
              <a:rPr lang="es-ES" sz="2000" dirty="0">
                <a:solidFill>
                  <a:srgbClr val="CC0099"/>
                </a:solidFill>
              </a:rPr>
              <a:t>ni podrán explicar la totalidad, pues siempre quedará una parte no explicada de la totalidad del resultado en salud que denominamos error aleatorio.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01A227A-85BA-46A5-B031-1DD0104B74C2}"/>
              </a:ext>
            </a:extLst>
          </p:cNvPr>
          <p:cNvCxnSpPr/>
          <p:nvPr/>
        </p:nvCxnSpPr>
        <p:spPr>
          <a:xfrm flipH="1">
            <a:off x="1789647" y="2154306"/>
            <a:ext cx="4175950" cy="130723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7377D767-4A3A-43A2-8EE7-B2BA12C18F29}"/>
              </a:ext>
            </a:extLst>
          </p:cNvPr>
          <p:cNvCxnSpPr>
            <a:cxnSpLocks/>
          </p:cNvCxnSpPr>
          <p:nvPr/>
        </p:nvCxnSpPr>
        <p:spPr>
          <a:xfrm>
            <a:off x="6226404" y="2154306"/>
            <a:ext cx="3509554" cy="130723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4372709A-E6B0-4C5F-8DEB-F77DDC75A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83" y="3591875"/>
            <a:ext cx="12004478" cy="2601535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74663DAE-0F0B-483F-B4D5-906D3B772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323" y="3205180"/>
            <a:ext cx="8426235" cy="773390"/>
          </a:xfrm>
          <a:prstGeom prst="rect">
            <a:avLst/>
          </a:prstGeom>
        </p:spPr>
      </p:pic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1A51571-BE92-4675-9403-4E491CA9DE5B}"/>
              </a:ext>
            </a:extLst>
          </p:cNvPr>
          <p:cNvCxnSpPr>
            <a:cxnSpLocks/>
          </p:cNvCxnSpPr>
          <p:nvPr/>
        </p:nvCxnSpPr>
        <p:spPr>
          <a:xfrm>
            <a:off x="9172280" y="2736411"/>
            <a:ext cx="2636733" cy="1986418"/>
          </a:xfrm>
          <a:prstGeom prst="straightConnector1">
            <a:avLst/>
          </a:prstGeom>
          <a:ln>
            <a:solidFill>
              <a:srgbClr val="CC0099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3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29218F6-98EE-4358-A419-52EF0DA1E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3338" y="448020"/>
            <a:ext cx="10880035" cy="3736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s-ES" sz="2000" b="1" dirty="0"/>
              <a:t>Veamos cómo se explica la comparación entre dos grupos, lo cual nos permite entender las diferencias entre</a:t>
            </a:r>
            <a:r>
              <a:rPr lang="es-ES" sz="2000" b="1" dirty="0">
                <a:solidFill>
                  <a:srgbClr val="99CC00"/>
                </a:solidFill>
              </a:rPr>
              <a:t> </a:t>
            </a:r>
            <a:r>
              <a:rPr lang="es-ES" sz="2000" b="1" u="sng" dirty="0"/>
              <a:t>un estudio observacional </a:t>
            </a:r>
            <a:r>
              <a:rPr lang="es-ES" sz="2000" b="1" dirty="0"/>
              <a:t>y</a:t>
            </a:r>
            <a:r>
              <a:rPr lang="es-ES" sz="2000" b="1" dirty="0">
                <a:solidFill>
                  <a:srgbClr val="00B050"/>
                </a:solidFill>
              </a:rPr>
              <a:t> </a:t>
            </a:r>
            <a:r>
              <a:rPr lang="es-ES" sz="2000" b="1" u="sng" dirty="0">
                <a:solidFill>
                  <a:srgbClr val="00B050"/>
                </a:solidFill>
              </a:rPr>
              <a:t>un estudio experimental controlado y aleatorizado (ECA)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0801947-0FE6-465D-AABF-1D73C0985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88" y="1255269"/>
            <a:ext cx="11861800" cy="539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094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21E320A-0B94-4026-8B0D-2041B86F7D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52681"/>
            <a:ext cx="9144000" cy="1655762"/>
          </a:xfrm>
        </p:spPr>
        <p:txBody>
          <a:bodyPr>
            <a:normAutofit/>
          </a:bodyPr>
          <a:lstStyle/>
          <a:p>
            <a:r>
              <a:rPr lang="es-ES" sz="3600" dirty="0"/>
              <a:t>La plantilla GRADE para la evaluación de un </a:t>
            </a:r>
            <a:r>
              <a:rPr lang="es-ES" sz="3600" dirty="0">
                <a:solidFill>
                  <a:schemeClr val="accent4">
                    <a:lumMod val="75000"/>
                  </a:schemeClr>
                </a:solidFill>
              </a:rPr>
              <a:t>ECA particular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5E9A0E5-5836-4571-BC11-124753CE5049}"/>
              </a:ext>
            </a:extLst>
          </p:cNvPr>
          <p:cNvSpPr/>
          <p:nvPr/>
        </p:nvSpPr>
        <p:spPr>
          <a:xfrm>
            <a:off x="1524000" y="2425148"/>
            <a:ext cx="9316278" cy="25564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8084439-5C7F-4D59-9D24-C40CAEDCE7EE}"/>
              </a:ext>
            </a:extLst>
          </p:cNvPr>
          <p:cNvSpPr/>
          <p:nvPr/>
        </p:nvSpPr>
        <p:spPr>
          <a:xfrm>
            <a:off x="4397997" y="4333344"/>
            <a:ext cx="701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GRADE: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Grading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of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Recommendations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Assessment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Development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 and </a:t>
            </a:r>
            <a:r>
              <a:rPr lang="es-ES" altLang="es-ES" sz="1200" kern="0" dirty="0" err="1">
                <a:solidFill>
                  <a:srgbClr val="000000"/>
                </a:solidFill>
                <a:latin typeface="Calibri" panose="020F0502020204030204" pitchFamily="34" charset="0"/>
              </a:rPr>
              <a:t>Evaluation</a:t>
            </a: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altLang="es-ES" sz="1200" kern="0" dirty="0">
                <a:solidFill>
                  <a:srgbClr val="000000"/>
                </a:solidFill>
                <a:latin typeface="Calibri" panose="020F0502020204030204" pitchFamily="34" charset="0"/>
              </a:rPr>
              <a:t>(Graduación de la valoración, desarrollo y evaluación de las recomendaciones)</a:t>
            </a:r>
          </a:p>
        </p:txBody>
      </p:sp>
    </p:spTree>
    <p:extLst>
      <p:ext uri="{BB962C8B-B14F-4D97-AF65-F5344CB8AC3E}">
        <p14:creationId xmlns:p14="http://schemas.microsoft.com/office/powerpoint/2010/main" val="3150121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2067</TotalTime>
  <Words>1840</Words>
  <Application>Microsoft Office PowerPoint</Application>
  <PresentationFormat>Panorámica</PresentationFormat>
  <Paragraphs>110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Symbol</vt:lpstr>
      <vt:lpstr>Tahoma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Galo</dc:creator>
  <cp:lastModifiedBy>GALO AGUSTIN SANCHEZ ROBLES</cp:lastModifiedBy>
  <cp:revision>206</cp:revision>
  <dcterms:created xsi:type="dcterms:W3CDTF">2018-10-28T16:08:34Z</dcterms:created>
  <dcterms:modified xsi:type="dcterms:W3CDTF">2026-05-14T07:53:16Z</dcterms:modified>
</cp:coreProperties>
</file>