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323" r:id="rId4"/>
    <p:sldId id="324" r:id="rId5"/>
    <p:sldId id="295" r:id="rId6"/>
    <p:sldId id="274" r:id="rId7"/>
    <p:sldId id="261" r:id="rId8"/>
    <p:sldId id="290" r:id="rId9"/>
    <p:sldId id="283" r:id="rId10"/>
    <p:sldId id="288" r:id="rId11"/>
    <p:sldId id="287" r:id="rId12"/>
    <p:sldId id="326" r:id="rId13"/>
    <p:sldId id="325" r:id="rId14"/>
    <p:sldId id="327" r:id="rId15"/>
    <p:sldId id="328" r:id="rId16"/>
    <p:sldId id="276" r:id="rId17"/>
    <p:sldId id="291" r:id="rId18"/>
    <p:sldId id="278" r:id="rId19"/>
    <p:sldId id="329" r:id="rId20"/>
    <p:sldId id="279" r:id="rId21"/>
    <p:sldId id="280" r:id="rId22"/>
    <p:sldId id="281" r:id="rId23"/>
    <p:sldId id="292" r:id="rId24"/>
    <p:sldId id="293" r:id="rId25"/>
    <p:sldId id="294" r:id="rId26"/>
    <p:sldId id="277" r:id="rId27"/>
    <p:sldId id="273" r:id="rId28"/>
    <p:sldId id="282" r:id="rId29"/>
    <p:sldId id="298" r:id="rId30"/>
    <p:sldId id="299" r:id="rId31"/>
    <p:sldId id="300" r:id="rId32"/>
    <p:sldId id="301" r:id="rId33"/>
    <p:sldId id="302" r:id="rId34"/>
    <p:sldId id="303" r:id="rId35"/>
    <p:sldId id="304" r:id="rId36"/>
    <p:sldId id="306" r:id="rId37"/>
    <p:sldId id="308" r:id="rId38"/>
    <p:sldId id="309" r:id="rId39"/>
    <p:sldId id="317" r:id="rId40"/>
    <p:sldId id="318" r:id="rId41"/>
    <p:sldId id="319" r:id="rId42"/>
    <p:sldId id="320" r:id="rId43"/>
    <p:sldId id="321" r:id="rId44"/>
    <p:sldId id="322" r:id="rId45"/>
    <p:sldId id="331" r:id="rId46"/>
    <p:sldId id="330" r:id="rId47"/>
    <p:sldId id="332"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F0E326F2-BC33-4ED7-A0AD-85061AE33079}">
          <p14:sldIdLst>
            <p14:sldId id="256"/>
            <p14:sldId id="275"/>
            <p14:sldId id="323"/>
            <p14:sldId id="324"/>
            <p14:sldId id="295"/>
            <p14:sldId id="274"/>
            <p14:sldId id="261"/>
            <p14:sldId id="290"/>
            <p14:sldId id="283"/>
            <p14:sldId id="288"/>
            <p14:sldId id="287"/>
            <p14:sldId id="326"/>
            <p14:sldId id="325"/>
            <p14:sldId id="327"/>
            <p14:sldId id="328"/>
            <p14:sldId id="276"/>
            <p14:sldId id="291"/>
            <p14:sldId id="278"/>
            <p14:sldId id="329"/>
            <p14:sldId id="279"/>
            <p14:sldId id="280"/>
            <p14:sldId id="281"/>
            <p14:sldId id="292"/>
            <p14:sldId id="293"/>
            <p14:sldId id="294"/>
            <p14:sldId id="277"/>
            <p14:sldId id="273"/>
            <p14:sldId id="282"/>
            <p14:sldId id="298"/>
            <p14:sldId id="299"/>
            <p14:sldId id="300"/>
            <p14:sldId id="301"/>
            <p14:sldId id="302"/>
            <p14:sldId id="303"/>
            <p14:sldId id="304"/>
            <p14:sldId id="306"/>
            <p14:sldId id="308"/>
            <p14:sldId id="309"/>
            <p14:sldId id="317"/>
            <p14:sldId id="318"/>
            <p14:sldId id="319"/>
            <p14:sldId id="320"/>
            <p14:sldId id="321"/>
            <p14:sldId id="322"/>
            <p14:sldId id="331"/>
            <p14:sldId id="330"/>
            <p14:sldId id="33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o" initials="G" lastIdx="1" clrIdx="0">
    <p:extLst>
      <p:ext uri="{19B8F6BF-5375-455C-9EA6-DF929625EA0E}">
        <p15:presenceInfo xmlns:p15="http://schemas.microsoft.com/office/powerpoint/2012/main" userId="Ga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66"/>
    <a:srgbClr val="008080"/>
    <a:srgbClr val="33CC33"/>
    <a:srgbClr val="CC9900"/>
    <a:srgbClr val="FF9900"/>
    <a:srgbClr val="FF6600"/>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84" autoAdjust="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C676E-46C7-4514-84D5-25CBD673223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2464D62-10FB-4350-AFED-E77CC040C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EAFF49B-8C25-451E-9E7C-8CB5E1DE67E0}"/>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5" name="Marcador de pie de página 4">
            <a:extLst>
              <a:ext uri="{FF2B5EF4-FFF2-40B4-BE49-F238E27FC236}">
                <a16:creationId xmlns:a16="http://schemas.microsoft.com/office/drawing/2014/main" id="{7522FEC3-D482-4113-B677-07FB725A51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23057D-5811-4A21-9B58-BBCC4068A284}"/>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306662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88911-8802-4B04-ADC4-3B3E4704C88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2027404-9386-4152-BE9C-80EB1F4D2F8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8B4C9C-1F99-4F17-8C91-49F343FCB994}"/>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5" name="Marcador de pie de página 4">
            <a:extLst>
              <a:ext uri="{FF2B5EF4-FFF2-40B4-BE49-F238E27FC236}">
                <a16:creationId xmlns:a16="http://schemas.microsoft.com/office/drawing/2014/main" id="{938226BA-8477-4469-A6B0-9D4E61A185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EC0581-435D-4A67-97CC-0478B35E86C2}"/>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03821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6E96AF-CE76-4D39-A980-1E94FDB4195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FBB51F-FA1A-47E6-ABD2-51C83CD981C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BE7199-C824-4AF1-A8BB-F6860A4865E2}"/>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5" name="Marcador de pie de página 4">
            <a:extLst>
              <a:ext uri="{FF2B5EF4-FFF2-40B4-BE49-F238E27FC236}">
                <a16:creationId xmlns:a16="http://schemas.microsoft.com/office/drawing/2014/main" id="{53A23F68-0838-49BA-BDD3-A4C865BB5A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D03F508-C5A5-402F-B11C-0B0790A67B3E}"/>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7675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1A645-802B-44E8-B59D-37CA26CEC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DF0F1-7349-40CF-A196-BA1BC0F5FBB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25C322A-0EAF-4449-A48C-7B1C483F979B}"/>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5" name="Marcador de pie de página 4">
            <a:extLst>
              <a:ext uri="{FF2B5EF4-FFF2-40B4-BE49-F238E27FC236}">
                <a16:creationId xmlns:a16="http://schemas.microsoft.com/office/drawing/2014/main" id="{88A2F053-0241-4BB4-9C8C-0B43234516C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4E569D-CB91-4C8B-BBD6-9B2DD157DED8}"/>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73347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FACF4-C1D6-4A1D-BA78-2265B70C53E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20CB7-8AC0-4333-A142-3CAF33A11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FDAD4A0-B650-45E2-8E53-E67D25AC19C7}"/>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5" name="Marcador de pie de página 4">
            <a:extLst>
              <a:ext uri="{FF2B5EF4-FFF2-40B4-BE49-F238E27FC236}">
                <a16:creationId xmlns:a16="http://schemas.microsoft.com/office/drawing/2014/main" id="{9A6CE4A2-6846-4FED-973F-B0D4E1F7FF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381018-C88B-42BB-A762-C1A253ADF1E7}"/>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43720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39A14-3002-4CE4-A558-DF6D240E927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A3F846-BB1E-4A87-8334-572221A7A32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4AA1B59-AEB9-43AD-BC74-33BB60A8F1A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1AFC3B-F56D-43E5-843D-507A54460DB8}"/>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6" name="Marcador de pie de página 5">
            <a:extLst>
              <a:ext uri="{FF2B5EF4-FFF2-40B4-BE49-F238E27FC236}">
                <a16:creationId xmlns:a16="http://schemas.microsoft.com/office/drawing/2014/main" id="{CEF57A34-EE75-427A-90EB-EB45F52A49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86E93D-3705-4D60-BFF6-D8530D1155BE}"/>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27430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0A371-BA55-45D2-8FC4-7FCA6FBFD38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DE7B01-6515-40F6-9D64-2C79C320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E121360-0189-4ADE-8296-F584810F4D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622F001-BBC1-4752-ABF1-A038E502F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E88A6A4-52B4-4EEF-B661-B6F820765E8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90166F9-FE04-4E22-B724-FD1125BD3AD9}"/>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8" name="Marcador de pie de página 7">
            <a:extLst>
              <a:ext uri="{FF2B5EF4-FFF2-40B4-BE49-F238E27FC236}">
                <a16:creationId xmlns:a16="http://schemas.microsoft.com/office/drawing/2014/main" id="{E647AB19-13A7-4D53-8D98-032766ACE6E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3AA7FB8-4E88-4C64-A4EE-F278D6F56CD0}"/>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9746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78AEB-4368-46C7-8C0A-0C81FC0E653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7FCCA54-E41F-4C03-A74A-6393AFA2CFF3}"/>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4" name="Marcador de pie de página 3">
            <a:extLst>
              <a:ext uri="{FF2B5EF4-FFF2-40B4-BE49-F238E27FC236}">
                <a16:creationId xmlns:a16="http://schemas.microsoft.com/office/drawing/2014/main" id="{9BD0056A-70A0-4D1D-AAC4-DE06EAADDA2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30F5B51-2354-4FB7-8795-DD54B9F105BD}"/>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66486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1BCCE1-57C8-4B0E-AB94-5DF3E35EC5EA}"/>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3" name="Marcador de pie de página 2">
            <a:extLst>
              <a:ext uri="{FF2B5EF4-FFF2-40B4-BE49-F238E27FC236}">
                <a16:creationId xmlns:a16="http://schemas.microsoft.com/office/drawing/2014/main" id="{011A8C4E-55CD-4705-97F8-411FBB528F4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1D60B21-AF31-4187-B591-6B5D486EFA08}"/>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6542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08BB8-D208-45F4-A889-6002FDBF18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6ECBD2-C0D6-48AA-825F-1D58CD11C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96527B-C90C-4C84-AD0B-D40A5CE68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67BCEF4-ED63-467C-A3F2-AA8FD3E169FC}"/>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6" name="Marcador de pie de página 5">
            <a:extLst>
              <a:ext uri="{FF2B5EF4-FFF2-40B4-BE49-F238E27FC236}">
                <a16:creationId xmlns:a16="http://schemas.microsoft.com/office/drawing/2014/main" id="{095B7D39-F6B8-4368-8FD2-3302BC27A1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08D1BD-48F9-4865-B180-2897DA6247F2}"/>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40188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27615-F0E4-4D0F-BA32-7D16A9636C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AEA5BA-15E5-4847-9313-555D37A48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A4CD058-2A93-4D63-A02D-C925EB06A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56F2AC8-F14D-4F98-A5BD-2E1D826210BC}"/>
              </a:ext>
            </a:extLst>
          </p:cNvPr>
          <p:cNvSpPr>
            <a:spLocks noGrp="1"/>
          </p:cNvSpPr>
          <p:nvPr>
            <p:ph type="dt" sz="half" idx="10"/>
          </p:nvPr>
        </p:nvSpPr>
        <p:spPr/>
        <p:txBody>
          <a:bodyPr/>
          <a:lstStyle/>
          <a:p>
            <a:fld id="{6DEF1210-3579-4C17-AE92-12D25D4B79D2}" type="datetimeFigureOut">
              <a:rPr lang="es-ES" smtClean="0"/>
              <a:t>15/05/2026</a:t>
            </a:fld>
            <a:endParaRPr lang="es-ES"/>
          </a:p>
        </p:txBody>
      </p:sp>
      <p:sp>
        <p:nvSpPr>
          <p:cNvPr id="6" name="Marcador de pie de página 5">
            <a:extLst>
              <a:ext uri="{FF2B5EF4-FFF2-40B4-BE49-F238E27FC236}">
                <a16:creationId xmlns:a16="http://schemas.microsoft.com/office/drawing/2014/main" id="{28C3470F-8AFF-4EC4-AFCC-09AC1B2E43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2D27827-7E10-4DD3-8198-08C70F933E12}"/>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57259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13CDB6-BD0C-4763-89B3-A96C4FCB9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EFCFFA-6B87-45CF-9EFC-BEF9FB751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9036E6-2498-4C08-A549-A4AFFF4BD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F1210-3579-4C17-AE92-12D25D4B79D2}" type="datetimeFigureOut">
              <a:rPr lang="es-ES" smtClean="0"/>
              <a:t>15/05/2026</a:t>
            </a:fld>
            <a:endParaRPr lang="es-ES"/>
          </a:p>
        </p:txBody>
      </p:sp>
      <p:sp>
        <p:nvSpPr>
          <p:cNvPr id="5" name="Marcador de pie de página 4">
            <a:extLst>
              <a:ext uri="{FF2B5EF4-FFF2-40B4-BE49-F238E27FC236}">
                <a16:creationId xmlns:a16="http://schemas.microsoft.com/office/drawing/2014/main" id="{48C38C88-5A14-4063-99B5-C6A876518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E55691E-12B4-4901-8590-9FFECDD6D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F6E1F-462C-441D-AB30-A19D843AB6B0}" type="slidenum">
              <a:rPr lang="es-ES" smtClean="0"/>
              <a:t>‹Nº›</a:t>
            </a:fld>
            <a:endParaRPr lang="es-ES"/>
          </a:p>
        </p:txBody>
      </p:sp>
    </p:spTree>
    <p:extLst>
      <p:ext uri="{BB962C8B-B14F-4D97-AF65-F5344CB8AC3E}">
        <p14:creationId xmlns:p14="http://schemas.microsoft.com/office/powerpoint/2010/main" val="1972107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evalmed.es/2022/08/03/pv-de-que-clases-de-evidencias-o-verdades-hablamos/" TargetMode="External"/><Relationship Id="rId2" Type="http://schemas.openxmlformats.org/officeDocument/2006/relationships/hyperlink" Target="http://evalmed.es/2020/04/20/modulo-1-3-practica-para-elaborar-una-evaluacion-grade/" TargetMode="External"/><Relationship Id="rId1" Type="http://schemas.openxmlformats.org/officeDocument/2006/relationships/slideLayout" Target="../slideLayouts/slideLayout1.xml"/><Relationship Id="rId4" Type="http://schemas.openxmlformats.org/officeDocument/2006/relationships/hyperlink" Target="http://evalmed.es/2023/02/19/pv-que-significa-validez-calidad-o-certeza-de-un-resultad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valmed.es/2019/01/13/eval-grade-estret-valsartan-contaminado-de-nitroso-dimetil-amina/" TargetMode="External"/><Relationship Id="rId2" Type="http://schemas.openxmlformats.org/officeDocument/2006/relationships/hyperlink" Target="https://evalmed.es/2019/03/01/validez-de-la-evidencia-grade-de-la-nota-informativa-aemyps-hctz-y-cancer-piel/"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evalmed.es/2015/06/26/estret-hospitalizaciones-y-defunciones-por-varicela-entre-ccaa-en-1999-2004-vs-2005-2013/" TargetMode="External"/><Relationship Id="rId2" Type="http://schemas.openxmlformats.org/officeDocument/2006/relationships/hyperlink" Target="https://evalmed.es/2019/12/16/esttra-necesidad-teorica-vs-prescripcion-real-de-ibp-en-dos-cupos/"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valmed.es/category/docencia/"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filosofia.org/aut/gbm/1995qc.htm" TargetMode="External"/><Relationship Id="rId2" Type="http://schemas.openxmlformats.org/officeDocument/2006/relationships/hyperlink" Target="http://evalmed.es/2022/08/03/pv-de-que-clases-de-evidencias-o-verdades-hablamo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5E76EB3-DD71-495F-996B-94CA09FB8201}"/>
              </a:ext>
            </a:extLst>
          </p:cNvPr>
          <p:cNvSpPr>
            <a:spLocks noGrp="1"/>
          </p:cNvSpPr>
          <p:nvPr>
            <p:ph type="subTitle" idx="1"/>
          </p:nvPr>
        </p:nvSpPr>
        <p:spPr>
          <a:xfrm>
            <a:off x="974816" y="923631"/>
            <a:ext cx="9980022" cy="4309510"/>
          </a:xfrm>
        </p:spPr>
        <p:txBody>
          <a:bodyPr>
            <a:normAutofit/>
          </a:bodyPr>
          <a:lstStyle/>
          <a:p>
            <a:pPr algn="just"/>
            <a:r>
              <a:rPr lang="es-ES" sz="3600" b="1" dirty="0">
                <a:solidFill>
                  <a:srgbClr val="990099"/>
                </a:solidFill>
                <a:ea typeface="+mj-ea"/>
                <a:cs typeface="+mj-cs"/>
              </a:rPr>
              <a:t>Fundamentos para la estimación de la validez y magnitud de los resultados en los estudios de seguridad sobre medicamentos</a:t>
            </a:r>
          </a:p>
          <a:p>
            <a:pPr algn="l"/>
            <a:endParaRPr lang="es-ES" sz="1000" b="1" dirty="0">
              <a:solidFill>
                <a:srgbClr val="990099"/>
              </a:solidFill>
              <a:ea typeface="+mj-ea"/>
              <a:cs typeface="+mj-cs"/>
            </a:endParaRPr>
          </a:p>
          <a:p>
            <a:pPr algn="l"/>
            <a:r>
              <a:rPr lang="es-ES" sz="2000" dirty="0">
                <a:solidFill>
                  <a:srgbClr val="0000FF"/>
                </a:solidFill>
                <a:ea typeface="+mj-ea"/>
                <a:cs typeface="+mj-cs"/>
              </a:rPr>
              <a:t>Seminario de lectura crítica del artículo científico, 3-jun-2026</a:t>
            </a:r>
          </a:p>
          <a:p>
            <a:pPr algn="l"/>
            <a:r>
              <a:rPr lang="es-ES" sz="2000" dirty="0">
                <a:solidFill>
                  <a:srgbClr val="0000FF"/>
                </a:solidFill>
                <a:ea typeface="+mj-ea"/>
                <a:cs typeface="+mj-cs"/>
              </a:rPr>
              <a:t>Servicios de Farmacovigilancia de las CCAA</a:t>
            </a:r>
          </a:p>
          <a:p>
            <a:pPr algn="l"/>
            <a:endParaRPr lang="es-ES" sz="1800" dirty="0">
              <a:solidFill>
                <a:srgbClr val="000000"/>
              </a:solidFill>
              <a:ea typeface="+mj-ea"/>
              <a:cs typeface="+mj-cs"/>
            </a:endParaRPr>
          </a:p>
          <a:p>
            <a:pPr algn="l"/>
            <a:r>
              <a:rPr lang="es-ES" sz="1600" dirty="0">
                <a:solidFill>
                  <a:srgbClr val="000000"/>
                </a:solidFill>
                <a:ea typeface="+mj-ea"/>
                <a:cs typeface="+mj-cs"/>
              </a:rPr>
              <a:t>Galo A Sánchez Robles</a:t>
            </a:r>
          </a:p>
          <a:p>
            <a:pPr algn="l"/>
            <a:r>
              <a:rPr lang="es-ES" sz="1600" dirty="0" err="1">
                <a:solidFill>
                  <a:srgbClr val="000000"/>
                </a:solidFill>
                <a:ea typeface="+mj-ea"/>
                <a:cs typeface="+mj-cs"/>
              </a:rPr>
              <a:t>Evalmed</a:t>
            </a:r>
            <a:endParaRPr lang="es-ES" sz="1600" dirty="0">
              <a:solidFill>
                <a:srgbClr val="000000"/>
              </a:solidFill>
              <a:ea typeface="+mj-ea"/>
              <a:cs typeface="+mj-cs"/>
            </a:endParaRPr>
          </a:p>
        </p:txBody>
      </p:sp>
      <p:pic>
        <p:nvPicPr>
          <p:cNvPr id="4" name="Imagen 3">
            <a:extLst>
              <a:ext uri="{FF2B5EF4-FFF2-40B4-BE49-F238E27FC236}">
                <a16:creationId xmlns:a16="http://schemas.microsoft.com/office/drawing/2014/main" id="{CDC71C84-C4F1-4A7E-91A2-9E7100E313D9}"/>
              </a:ext>
            </a:extLst>
          </p:cNvPr>
          <p:cNvPicPr>
            <a:picLocks noChangeAspect="1"/>
          </p:cNvPicPr>
          <p:nvPr/>
        </p:nvPicPr>
        <p:blipFill>
          <a:blip r:embed="rId2"/>
          <a:stretch>
            <a:fillRect/>
          </a:stretch>
        </p:blipFill>
        <p:spPr>
          <a:xfrm>
            <a:off x="974816" y="5059617"/>
            <a:ext cx="1734669" cy="979527"/>
          </a:xfrm>
          <a:prstGeom prst="rect">
            <a:avLst/>
          </a:prstGeom>
        </p:spPr>
      </p:pic>
    </p:spTree>
    <p:extLst>
      <p:ext uri="{BB962C8B-B14F-4D97-AF65-F5344CB8AC3E}">
        <p14:creationId xmlns:p14="http://schemas.microsoft.com/office/powerpoint/2010/main" val="335856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29218F6-98EE-4358-A419-52EF0DA1E654}"/>
              </a:ext>
            </a:extLst>
          </p:cNvPr>
          <p:cNvSpPr>
            <a:spLocks noGrp="1"/>
          </p:cNvSpPr>
          <p:nvPr>
            <p:ph type="subTitle" idx="1"/>
          </p:nvPr>
        </p:nvSpPr>
        <p:spPr>
          <a:xfrm>
            <a:off x="546755" y="411972"/>
            <a:ext cx="11019934" cy="2467459"/>
          </a:xfrm>
        </p:spPr>
        <p:txBody>
          <a:bodyPr>
            <a:normAutofit lnSpcReduction="10000"/>
          </a:bodyPr>
          <a:lstStyle/>
          <a:p>
            <a:pPr algn="just">
              <a:lnSpc>
                <a:spcPct val="100000"/>
              </a:lnSpc>
            </a:pPr>
            <a:r>
              <a:rPr lang="es-ES" sz="2000" dirty="0">
                <a:solidFill>
                  <a:srgbClr val="808000"/>
                </a:solidFill>
              </a:rPr>
              <a:t>Los resultados en salud suelen estar influidos, o explicados, no sólo por una variable (causa o factor). </a:t>
            </a:r>
            <a:r>
              <a:rPr lang="es-ES" sz="2000" dirty="0">
                <a:solidFill>
                  <a:srgbClr val="0070C0"/>
                </a:solidFill>
              </a:rPr>
              <a:t>Es más realista concebir los resultados en salud como multivariables (multicausales o multifactoriales). </a:t>
            </a:r>
            <a:r>
              <a:rPr lang="es-ES" sz="2000" dirty="0">
                <a:solidFill>
                  <a:srgbClr val="990000"/>
                </a:solidFill>
              </a:rPr>
              <a:t>Cada una de estas variables contribuye al resultado en salud independientemente de las demás</a:t>
            </a:r>
            <a:r>
              <a:rPr lang="es-ES" sz="2000" dirty="0">
                <a:solidFill>
                  <a:srgbClr val="663300"/>
                </a:solidFill>
              </a:rPr>
              <a:t> </a:t>
            </a:r>
            <a:r>
              <a:rPr lang="es-ES" sz="2000" dirty="0">
                <a:solidFill>
                  <a:srgbClr val="7030A0"/>
                </a:solidFill>
              </a:rPr>
              <a:t>y/o interaccionando con una o varias de las demás</a:t>
            </a:r>
            <a:r>
              <a:rPr lang="es-ES" sz="2000" dirty="0"/>
              <a:t>.</a:t>
            </a:r>
          </a:p>
          <a:p>
            <a:pPr algn="just">
              <a:lnSpc>
                <a:spcPct val="100000"/>
              </a:lnSpc>
            </a:pPr>
            <a:r>
              <a:rPr lang="es-ES" sz="2000" dirty="0">
                <a:solidFill>
                  <a:srgbClr val="FF6600"/>
                </a:solidFill>
              </a:rPr>
              <a:t>Además de ello</a:t>
            </a:r>
            <a:r>
              <a:rPr lang="es-ES" sz="2000" dirty="0"/>
              <a:t>, dada la complejidad de los </a:t>
            </a:r>
            <a:r>
              <a:rPr lang="es-ES" sz="2000" dirty="0" err="1"/>
              <a:t>co</a:t>
            </a:r>
            <a:r>
              <a:rPr lang="es-ES" sz="2000" dirty="0"/>
              <a:t>-determinantes sobre los resultados en salud, las variables que encontremos fenoménicamente como científicos, </a:t>
            </a:r>
            <a:r>
              <a:rPr lang="es-ES" sz="2000" dirty="0">
                <a:solidFill>
                  <a:srgbClr val="FF6600"/>
                </a:solidFill>
              </a:rPr>
              <a:t>no serán todas (sino sólo las que como científicos humanos alcancemos a percibir) </a:t>
            </a:r>
            <a:r>
              <a:rPr lang="es-ES" sz="2000" dirty="0">
                <a:solidFill>
                  <a:srgbClr val="CC0099"/>
                </a:solidFill>
              </a:rPr>
              <a:t>ni podrán explicar la totalidad, pues siempre quedará una parte no explicada de la totalidad del resultado en salud que denominamos error aleatorio.</a:t>
            </a:r>
          </a:p>
        </p:txBody>
      </p:sp>
      <p:cxnSp>
        <p:nvCxnSpPr>
          <p:cNvPr id="16" name="Conector recto de flecha 15">
            <a:extLst>
              <a:ext uri="{FF2B5EF4-FFF2-40B4-BE49-F238E27FC236}">
                <a16:creationId xmlns:a16="http://schemas.microsoft.com/office/drawing/2014/main" id="{101A227A-85BA-46A5-B031-1DD0104B74C2}"/>
              </a:ext>
            </a:extLst>
          </p:cNvPr>
          <p:cNvCxnSpPr/>
          <p:nvPr/>
        </p:nvCxnSpPr>
        <p:spPr>
          <a:xfrm flipH="1">
            <a:off x="1789647" y="2154306"/>
            <a:ext cx="4175950" cy="1307230"/>
          </a:xfrm>
          <a:prstGeom prst="straightConnector1">
            <a:avLst/>
          </a:prstGeom>
          <a:ln>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Conector recto de flecha 17">
            <a:extLst>
              <a:ext uri="{FF2B5EF4-FFF2-40B4-BE49-F238E27FC236}">
                <a16:creationId xmlns:a16="http://schemas.microsoft.com/office/drawing/2014/main" id="{7377D767-4A3A-43A2-8EE7-B2BA12C18F29}"/>
              </a:ext>
            </a:extLst>
          </p:cNvPr>
          <p:cNvCxnSpPr>
            <a:cxnSpLocks/>
          </p:cNvCxnSpPr>
          <p:nvPr/>
        </p:nvCxnSpPr>
        <p:spPr>
          <a:xfrm>
            <a:off x="6226404" y="2154306"/>
            <a:ext cx="3509554" cy="1307230"/>
          </a:xfrm>
          <a:prstGeom prst="straightConnector1">
            <a:avLst/>
          </a:prstGeom>
          <a:ln>
            <a:solidFill>
              <a:srgbClr val="FFC000"/>
            </a:solidFill>
            <a:tailEnd type="triangle"/>
          </a:ln>
        </p:spPr>
        <p:style>
          <a:lnRef idx="1">
            <a:schemeClr val="accent2"/>
          </a:lnRef>
          <a:fillRef idx="0">
            <a:schemeClr val="accent2"/>
          </a:fillRef>
          <a:effectRef idx="0">
            <a:schemeClr val="accent2"/>
          </a:effectRef>
          <a:fontRef idx="minor">
            <a:schemeClr val="tx1"/>
          </a:fontRef>
        </p:style>
      </p:cxnSp>
      <p:pic>
        <p:nvPicPr>
          <p:cNvPr id="9" name="Imagen 8">
            <a:extLst>
              <a:ext uri="{FF2B5EF4-FFF2-40B4-BE49-F238E27FC236}">
                <a16:creationId xmlns:a16="http://schemas.microsoft.com/office/drawing/2014/main" id="{4372709A-E6B0-4C5F-8DEB-F77DDC75A0E6}"/>
              </a:ext>
            </a:extLst>
          </p:cNvPr>
          <p:cNvPicPr>
            <a:picLocks noChangeAspect="1"/>
          </p:cNvPicPr>
          <p:nvPr/>
        </p:nvPicPr>
        <p:blipFill>
          <a:blip r:embed="rId2"/>
          <a:stretch>
            <a:fillRect/>
          </a:stretch>
        </p:blipFill>
        <p:spPr>
          <a:xfrm>
            <a:off x="54483" y="3591875"/>
            <a:ext cx="12004478" cy="2601535"/>
          </a:xfrm>
          <a:prstGeom prst="rect">
            <a:avLst/>
          </a:prstGeom>
        </p:spPr>
      </p:pic>
      <p:pic>
        <p:nvPicPr>
          <p:cNvPr id="10" name="Imagen 9">
            <a:extLst>
              <a:ext uri="{FF2B5EF4-FFF2-40B4-BE49-F238E27FC236}">
                <a16:creationId xmlns:a16="http://schemas.microsoft.com/office/drawing/2014/main" id="{74663DAE-0F0B-483F-B4D5-906D3B77248E}"/>
              </a:ext>
            </a:extLst>
          </p:cNvPr>
          <p:cNvPicPr>
            <a:picLocks noChangeAspect="1"/>
          </p:cNvPicPr>
          <p:nvPr/>
        </p:nvPicPr>
        <p:blipFill>
          <a:blip r:embed="rId3"/>
          <a:stretch>
            <a:fillRect/>
          </a:stretch>
        </p:blipFill>
        <p:spPr>
          <a:xfrm>
            <a:off x="1547323" y="3205180"/>
            <a:ext cx="8426235" cy="773390"/>
          </a:xfrm>
          <a:prstGeom prst="rect">
            <a:avLst/>
          </a:prstGeom>
        </p:spPr>
      </p:pic>
      <p:cxnSp>
        <p:nvCxnSpPr>
          <p:cNvPr id="11" name="Conector recto de flecha 10">
            <a:extLst>
              <a:ext uri="{FF2B5EF4-FFF2-40B4-BE49-F238E27FC236}">
                <a16:creationId xmlns:a16="http://schemas.microsoft.com/office/drawing/2014/main" id="{A1A51571-BE92-4675-9403-4E491CA9DE5B}"/>
              </a:ext>
            </a:extLst>
          </p:cNvPr>
          <p:cNvCxnSpPr>
            <a:cxnSpLocks/>
          </p:cNvCxnSpPr>
          <p:nvPr/>
        </p:nvCxnSpPr>
        <p:spPr>
          <a:xfrm>
            <a:off x="9172280" y="2736411"/>
            <a:ext cx="2636733" cy="1986418"/>
          </a:xfrm>
          <a:prstGeom prst="straightConnector1">
            <a:avLst/>
          </a:prstGeom>
          <a:ln>
            <a:solidFill>
              <a:srgbClr val="CC0099"/>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93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29218F6-98EE-4358-A419-52EF0DA1E654}"/>
              </a:ext>
            </a:extLst>
          </p:cNvPr>
          <p:cNvSpPr>
            <a:spLocks noGrp="1"/>
          </p:cNvSpPr>
          <p:nvPr>
            <p:ph type="subTitle" idx="1"/>
          </p:nvPr>
        </p:nvSpPr>
        <p:spPr>
          <a:xfrm>
            <a:off x="543338" y="448020"/>
            <a:ext cx="10880035" cy="373616"/>
          </a:xfrm>
        </p:spPr>
        <p:txBody>
          <a:bodyPr>
            <a:noAutofit/>
          </a:bodyPr>
          <a:lstStyle/>
          <a:p>
            <a:pPr algn="just">
              <a:lnSpc>
                <a:spcPct val="100000"/>
              </a:lnSpc>
            </a:pPr>
            <a:r>
              <a:rPr lang="es-ES" sz="2000" b="1" dirty="0"/>
              <a:t>Veamos cómo se explica la comparación entre dos grupos, lo cual nos permite entender las diferencias entre</a:t>
            </a:r>
            <a:r>
              <a:rPr lang="es-ES" sz="2000" b="1" dirty="0">
                <a:solidFill>
                  <a:srgbClr val="99CC00"/>
                </a:solidFill>
              </a:rPr>
              <a:t> </a:t>
            </a:r>
            <a:r>
              <a:rPr lang="es-ES" sz="2000" b="1" u="sng" dirty="0"/>
              <a:t>un estudio observacional </a:t>
            </a:r>
            <a:r>
              <a:rPr lang="es-ES" sz="2000" b="1" dirty="0"/>
              <a:t>y</a:t>
            </a:r>
            <a:r>
              <a:rPr lang="es-ES" sz="2000" b="1" dirty="0">
                <a:solidFill>
                  <a:srgbClr val="00B050"/>
                </a:solidFill>
              </a:rPr>
              <a:t> </a:t>
            </a:r>
            <a:r>
              <a:rPr lang="es-ES" sz="2000" b="1" u="sng" dirty="0">
                <a:solidFill>
                  <a:srgbClr val="00B050"/>
                </a:solidFill>
              </a:rPr>
              <a:t>un estudio experimental controlado y aleatorizado (ECA)</a:t>
            </a:r>
          </a:p>
        </p:txBody>
      </p:sp>
      <p:pic>
        <p:nvPicPr>
          <p:cNvPr id="2" name="Imagen 1">
            <a:extLst>
              <a:ext uri="{FF2B5EF4-FFF2-40B4-BE49-F238E27FC236}">
                <a16:creationId xmlns:a16="http://schemas.microsoft.com/office/drawing/2014/main" id="{90801947-0FE6-465D-AABF-1D73C098554E}"/>
              </a:ext>
            </a:extLst>
          </p:cNvPr>
          <p:cNvPicPr>
            <a:picLocks noChangeAspect="1"/>
          </p:cNvPicPr>
          <p:nvPr/>
        </p:nvPicPr>
        <p:blipFill>
          <a:blip r:embed="rId2"/>
          <a:stretch>
            <a:fillRect/>
          </a:stretch>
        </p:blipFill>
        <p:spPr>
          <a:xfrm>
            <a:off x="231088" y="1255269"/>
            <a:ext cx="11861800" cy="5397500"/>
          </a:xfrm>
          <a:prstGeom prst="rect">
            <a:avLst/>
          </a:prstGeom>
        </p:spPr>
      </p:pic>
    </p:spTree>
    <p:extLst>
      <p:ext uri="{BB962C8B-B14F-4D97-AF65-F5344CB8AC3E}">
        <p14:creationId xmlns:p14="http://schemas.microsoft.com/office/powerpoint/2010/main" val="151809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Qué es el </a:t>
            </a:r>
            <a:r>
              <a:rPr lang="es-ES" sz="3600" dirty="0">
                <a:solidFill>
                  <a:srgbClr val="009900"/>
                </a:solidFill>
              </a:rPr>
              <a:t>ECA canónico teórico</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2314574" y="2425149"/>
            <a:ext cx="7762875"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2566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0643EF5-9531-484F-8E67-E88A0BE5D10C}"/>
              </a:ext>
            </a:extLst>
          </p:cNvPr>
          <p:cNvSpPr>
            <a:spLocks noGrp="1"/>
          </p:cNvSpPr>
          <p:nvPr>
            <p:ph type="subTitle" idx="1"/>
          </p:nvPr>
        </p:nvSpPr>
        <p:spPr>
          <a:xfrm>
            <a:off x="1076325" y="809625"/>
            <a:ext cx="10191750" cy="5238750"/>
          </a:xfrm>
        </p:spPr>
        <p:txBody>
          <a:bodyPr/>
          <a:lstStyle/>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En el </a:t>
            </a:r>
            <a:r>
              <a:rPr lang="es-ES" sz="20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Ensayo Clínico (ECA) canónico teórico</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a:t>
            </a:r>
            <a:r>
              <a:rPr lang="es-ES" sz="2000" dirty="0">
                <a:latin typeface="Calibri" panose="020F0502020204030204" pitchFamily="34" charset="0"/>
                <a:ea typeface="Calibri" panose="020F0502020204030204" pitchFamily="34" charset="0"/>
                <a:cs typeface="Times New Roman" panose="02020603050405020304" pitchFamily="18" charset="0"/>
              </a:rPr>
              <a:t>están presentes “todas” las variables explicativas del resultado en salud lo cual se estima que sucede cuando el error aleatorio residual </a:t>
            </a:r>
            <a:r>
              <a:rPr lang="es-ES" sz="20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es infinitesimal); y </a:t>
            </a:r>
          </a:p>
          <a:p>
            <a:pPr indent="449580"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a:t>
            </a:r>
            <a:r>
              <a:rPr lang="es-ES" sz="2000" dirty="0">
                <a:latin typeface="Calibri" panose="020F0502020204030204" pitchFamily="34" charset="0"/>
                <a:ea typeface="Calibri" panose="020F0502020204030204" pitchFamily="34" charset="0"/>
                <a:cs typeface="Times New Roman" panose="02020603050405020304" pitchFamily="18" charset="0"/>
              </a:rPr>
              <a:t> la muestra ha sido aleatoriamente tomada de la </a:t>
            </a:r>
            <a:r>
              <a:rPr lang="es-ES" sz="2000" b="1" dirty="0">
                <a:latin typeface="Calibri" panose="020F0502020204030204" pitchFamily="34" charset="0"/>
                <a:ea typeface="Calibri" panose="020F0502020204030204" pitchFamily="34" charset="0"/>
                <a:cs typeface="Times New Roman" panose="02020603050405020304" pitchFamily="18" charset="0"/>
              </a:rPr>
              <a:t>POBLACIÓN UNIVERSO</a:t>
            </a:r>
            <a:r>
              <a:rPr lang="es-ES" sz="2000" dirty="0">
                <a:latin typeface="Calibri" panose="020F0502020204030204" pitchFamily="34" charset="0"/>
                <a:ea typeface="Calibri" panose="020F0502020204030204" pitchFamily="34" charset="0"/>
                <a:cs typeface="Times New Roman" panose="02020603050405020304" pitchFamily="18" charset="0"/>
              </a:rPr>
              <a:t> y asignada aleatoriamente a dos grupos, de modo que cada una de todas las variables explicativas de un grupo permanece proporcionalmente igual que sus respectivas homónimas del otro grupo (distribuciones estadísticas de la probabilidad similares), salvo la variable tratamiento (intervención vs control), y así la diferencia entre los resultados de ambos grupos se explica “sólo” por la diferencia entre tratarse con la intervención frente a tratarse con el control, más un error aleatorio.</a:t>
            </a:r>
          </a:p>
          <a:p>
            <a:pPr indent="449580" algn="just">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8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r>
              <a:rPr lang="es-ES" sz="1800" dirty="0">
                <a:latin typeface="Calibri" panose="020F0502020204030204" pitchFamily="34" charset="0"/>
                <a:ea typeface="Calibri" panose="020F0502020204030204" pitchFamily="34" charset="0"/>
                <a:cs typeface="Times New Roman" panose="02020603050405020304" pitchFamily="18" charset="0"/>
              </a:rPr>
              <a:t> El error aleatorio está constituido por: a) aquello que, estando a escala humana, aún ignoramos (</a:t>
            </a:r>
            <a:r>
              <a:rPr lang="es-ES" sz="1800" i="1" dirty="0" err="1">
                <a:latin typeface="Calibri" panose="020F0502020204030204" pitchFamily="34" charset="0"/>
                <a:ea typeface="Calibri" panose="020F0502020204030204" pitchFamily="34" charset="0"/>
                <a:cs typeface="Times New Roman" panose="02020603050405020304" pitchFamily="18" charset="0"/>
              </a:rPr>
              <a:t>ignoramus</a:t>
            </a:r>
            <a:r>
              <a:rPr lang="es-ES" sz="1800" dirty="0">
                <a:latin typeface="Calibri" panose="020F0502020204030204" pitchFamily="34" charset="0"/>
                <a:ea typeface="Calibri" panose="020F0502020204030204" pitchFamily="34" charset="0"/>
                <a:cs typeface="Times New Roman" panose="02020603050405020304" pitchFamily="18" charset="0"/>
              </a:rPr>
              <a:t>); y b) aquello que, no estando a escala humana, ignoraremos siempre (</a:t>
            </a:r>
            <a:r>
              <a:rPr lang="es-ES" sz="1800" i="1" dirty="0" err="1">
                <a:latin typeface="Calibri" panose="020F0502020204030204" pitchFamily="34" charset="0"/>
                <a:ea typeface="Calibri" panose="020F0502020204030204" pitchFamily="34" charset="0"/>
                <a:cs typeface="Times New Roman" panose="02020603050405020304" pitchFamily="18" charset="0"/>
              </a:rPr>
              <a:t>ignorabimus</a:t>
            </a:r>
            <a:r>
              <a:rPr lang="es-ES" sz="1800" dirty="0">
                <a:latin typeface="Calibri" panose="020F0502020204030204" pitchFamily="34" charset="0"/>
                <a:ea typeface="Calibri" panose="020F0502020204030204" pitchFamily="34" charset="0"/>
                <a:cs typeface="Times New Roman" panose="02020603050405020304" pitchFamily="18" charset="0"/>
              </a:rPr>
              <a:t>).  </a:t>
            </a:r>
          </a:p>
          <a:p>
            <a:endParaRPr lang="es-ES" dirty="0"/>
          </a:p>
        </p:txBody>
      </p:sp>
    </p:spTree>
    <p:extLst>
      <p:ext uri="{BB962C8B-B14F-4D97-AF65-F5344CB8AC3E}">
        <p14:creationId xmlns:p14="http://schemas.microsoft.com/office/powerpoint/2010/main" val="171445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0643EF5-9531-484F-8E67-E88A0BE5D10C}"/>
              </a:ext>
            </a:extLst>
          </p:cNvPr>
          <p:cNvSpPr>
            <a:spLocks noGrp="1"/>
          </p:cNvSpPr>
          <p:nvPr>
            <p:ph type="subTitle" idx="1"/>
          </p:nvPr>
        </p:nvSpPr>
        <p:spPr>
          <a:xfrm>
            <a:off x="1076325" y="809625"/>
            <a:ext cx="10191750" cy="5238750"/>
          </a:xfrm>
        </p:spPr>
        <p:txBody>
          <a:bodyPr>
            <a:normAutofit fontScale="77500" lnSpcReduction="20000"/>
          </a:bodyPr>
          <a:lstStyle/>
          <a:p>
            <a:pPr algn="just">
              <a:lnSpc>
                <a:spcPct val="110000"/>
              </a:lnSpc>
              <a:spcAft>
                <a:spcPts val="0"/>
              </a:spcAft>
            </a:pPr>
            <a:r>
              <a:rPr lang="es-ES" sz="2600" dirty="0">
                <a:latin typeface="Calibri" panose="020F0502020204030204" pitchFamily="34" charset="0"/>
                <a:ea typeface="Calibri" panose="020F0502020204030204" pitchFamily="34" charset="0"/>
                <a:cs typeface="Times New Roman" panose="02020603050405020304" pitchFamily="18" charset="0"/>
              </a:rPr>
              <a:t>Para justificar los adjetivos “teórico” y “canónico” hagamos antes el siguiente excurso resumido:</a:t>
            </a:r>
          </a:p>
          <a:p>
            <a:pPr algn="just">
              <a:lnSpc>
                <a:spcPct val="110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20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“Teórico”</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El adjetivo “teórico” se justifica por dos teorías de la probabilidad, con las cuales tiene que </a:t>
            </a: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cumplir: </a:t>
            </a:r>
          </a:p>
          <a:p>
            <a:pPr indent="449580" algn="just">
              <a:lnSpc>
                <a:spcPct val="120000"/>
              </a:lnSpc>
              <a:spcAft>
                <a:spcPts val="0"/>
              </a:spcAft>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1) Es necesario un gran número de muestra porque, según la Ley de los Grandes Números, el resultado va tendiendo progresivamente a la media (regresión a la media). Esta media es la expectativa matemática cuando la investigación se hace con objetos, porque los objetos al no tener conducta, son invariables (como los medicamentos).</a:t>
            </a:r>
          </a:p>
          <a:p>
            <a:pPr indent="449580" algn="just">
              <a:lnSpc>
                <a:spcPct val="120000"/>
              </a:lnSpc>
              <a:spcAft>
                <a:spcPts val="0"/>
              </a:spcAft>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2) Pero en un ensayo clínico los términos de investigación no son solo objetos sino también sujetos con conductas variables. ¿Supone esto alguna falla en la aplicación de los resultados de objetos a los resultados de sujetos? Pues sí, pero se asume que cuando el número de sujetos es alto, sus conductas variables tienden a neutralizarse, comportándose el agregado en su media como la media del agregado de objetos invariables. [Se asume esta conjetura pero en la práctica no se puede probar por cuanto cada ensayo clínico es un suceso único]</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42937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0643EF5-9531-484F-8E67-E88A0BE5D10C}"/>
              </a:ext>
            </a:extLst>
          </p:cNvPr>
          <p:cNvSpPr>
            <a:spLocks noGrp="1"/>
          </p:cNvSpPr>
          <p:nvPr>
            <p:ph type="subTitle" idx="1"/>
          </p:nvPr>
        </p:nvSpPr>
        <p:spPr>
          <a:xfrm>
            <a:off x="1076325" y="566737"/>
            <a:ext cx="10191750" cy="5724526"/>
          </a:xfrm>
        </p:spPr>
        <p:txBody>
          <a:bodyPr>
            <a:normAutofit fontScale="77500" lnSpcReduction="20000"/>
          </a:bodyPr>
          <a:lstStyle/>
          <a:p>
            <a:pPr algn="just">
              <a:lnSpc>
                <a:spcPct val="120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“Canónico”</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Desde la Gnoseología del Sistema del Materialismo Filosófico, los modos (verdades, resultados) de las ciencias son: a) definiciones (partiendo de términos para llegar a términos); b) modelos (de términos a relaciones); c) clasificaciones (de relaciones a términos); y d) demostraciones (de relaciones a relaciones). </a:t>
            </a: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Los modelos son “configuraciones” o “armaduras” que establecen relaciones definidas con términos del campo gnoseológico. Un contexto determinante puede considerarse como un modelo cuando sea fértil para determinar identidades sintéticas entre términos (como en el triángulo rectángulo, los términos que están a la derecha e izquierda de la igualdad o identidad: Hipotenusa</a:t>
            </a:r>
            <a:r>
              <a:rPr lang="es-ES" baseline="30000" dirty="0">
                <a:latin typeface="Calibri" panose="020F0502020204030204" pitchFamily="34" charset="0"/>
                <a:ea typeface="Calibri" panose="020F0502020204030204" pitchFamily="34" charset="0"/>
                <a:cs typeface="Times New Roman" panose="02020603050405020304" pitchFamily="18" charset="0"/>
              </a:rPr>
              <a:t>2</a:t>
            </a:r>
            <a:r>
              <a:rPr lang="es-ES" dirty="0">
                <a:latin typeface="Calibri" panose="020F0502020204030204" pitchFamily="34" charset="0"/>
                <a:ea typeface="Calibri" panose="020F0502020204030204" pitchFamily="34" charset="0"/>
                <a:cs typeface="Times New Roman" panose="02020603050405020304" pitchFamily="18" charset="0"/>
              </a:rPr>
              <a:t> = CatetoA</a:t>
            </a:r>
            <a:r>
              <a:rPr lang="es-ES" baseline="30000" dirty="0">
                <a:latin typeface="Calibri" panose="020F0502020204030204" pitchFamily="34" charset="0"/>
                <a:ea typeface="Calibri" panose="020F0502020204030204" pitchFamily="34" charset="0"/>
                <a:cs typeface="Times New Roman" panose="02020603050405020304" pitchFamily="18" charset="0"/>
              </a:rPr>
              <a:t>2</a:t>
            </a:r>
            <a:r>
              <a:rPr lang="es-ES" dirty="0">
                <a:latin typeface="Calibri" panose="020F0502020204030204" pitchFamily="34" charset="0"/>
                <a:ea typeface="Calibri" panose="020F0502020204030204" pitchFamily="34" charset="0"/>
                <a:cs typeface="Times New Roman" panose="02020603050405020304" pitchFamily="18" charset="0"/>
              </a:rPr>
              <a:t> + CatetoB</a:t>
            </a:r>
            <a:r>
              <a:rPr lang="es-ES" baseline="30000" dirty="0">
                <a:latin typeface="Calibri" panose="020F0502020204030204" pitchFamily="34" charset="0"/>
                <a:ea typeface="Calibri" panose="020F0502020204030204" pitchFamily="34" charset="0"/>
                <a:cs typeface="Times New Roman" panose="02020603050405020304" pitchFamily="18" charset="0"/>
              </a:rPr>
              <a:t>2</a:t>
            </a:r>
            <a:r>
              <a:rPr lang="es-ES" dirty="0">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Dentro de los modelos hay metros, paradigmas, prototipos y cánones. El “ensayo clínico canónico teórico” es un modelo del tipo canon y también prototipo. </a:t>
            </a:r>
            <a:r>
              <a:rPr lang="es-ES" u="sng" dirty="0">
                <a:latin typeface="Calibri" panose="020F0502020204030204" pitchFamily="34" charset="0"/>
                <a:ea typeface="Calibri" panose="020F0502020204030204" pitchFamily="34" charset="0"/>
                <a:cs typeface="Times New Roman" panose="02020603050405020304" pitchFamily="18" charset="0"/>
              </a:rPr>
              <a:t>Es modelo</a:t>
            </a:r>
            <a:r>
              <a:rPr lang="es-ES" dirty="0">
                <a:latin typeface="Calibri" panose="020F0502020204030204" pitchFamily="34" charset="0"/>
                <a:ea typeface="Calibri" panose="020F0502020204030204" pitchFamily="34" charset="0"/>
                <a:cs typeface="Times New Roman" panose="02020603050405020304" pitchFamily="18" charset="0"/>
              </a:rPr>
              <a:t> porque va de términos (variables explicativas) a relaciones (número de eventos en función de las variables), y se comporta como una configuración o armadura (contexto determinante) porque es dentro de ese contexto donde se establece esa relación (verdad, resultado). </a:t>
            </a:r>
            <a:r>
              <a:rPr lang="es-ES" u="sng" dirty="0">
                <a:latin typeface="Calibri" panose="020F0502020204030204" pitchFamily="34" charset="0"/>
                <a:ea typeface="Calibri" panose="020F0502020204030204" pitchFamily="34" charset="0"/>
                <a:cs typeface="Times New Roman" panose="02020603050405020304" pitchFamily="18" charset="0"/>
              </a:rPr>
              <a:t>Y es canon</a:t>
            </a:r>
            <a:r>
              <a:rPr lang="es-ES" dirty="0">
                <a:latin typeface="Calibri" panose="020F0502020204030204" pitchFamily="34" charset="0"/>
                <a:ea typeface="Calibri" panose="020F0502020204030204" pitchFamily="34" charset="0"/>
                <a:cs typeface="Times New Roman" panose="02020603050405020304" pitchFamily="18" charset="0"/>
              </a:rPr>
              <a:t> (modelo con términos </a:t>
            </a:r>
            <a:r>
              <a:rPr lang="es-ES" dirty="0" err="1">
                <a:latin typeface="Calibri" panose="020F0502020204030204" pitchFamily="34" charset="0"/>
                <a:ea typeface="Calibri" panose="020F0502020204030204" pitchFamily="34" charset="0"/>
                <a:cs typeface="Times New Roman" panose="02020603050405020304" pitchFamily="18" charset="0"/>
              </a:rPr>
              <a:t>heterológicos</a:t>
            </a:r>
            <a:r>
              <a:rPr lang="es-ES" dirty="0">
                <a:latin typeface="Calibri" panose="020F0502020204030204" pitchFamily="34" charset="0"/>
                <a:ea typeface="Calibri" panose="020F0502020204030204" pitchFamily="34" charset="0"/>
                <a:cs typeface="Times New Roman" panose="02020603050405020304" pitchFamily="18" charset="0"/>
              </a:rPr>
              <a:t> y relaciones distributivas), aunque </a:t>
            </a:r>
            <a:r>
              <a:rPr lang="es-ES" u="sng" dirty="0">
                <a:latin typeface="Calibri" panose="020F0502020204030204" pitchFamily="34" charset="0"/>
                <a:ea typeface="Calibri" panose="020F0502020204030204" pitchFamily="34" charset="0"/>
                <a:cs typeface="Times New Roman" panose="02020603050405020304" pitchFamily="18" charset="0"/>
              </a:rPr>
              <a:t>también es prototipo</a:t>
            </a:r>
            <a:r>
              <a:rPr lang="es-ES" dirty="0">
                <a:latin typeface="Calibri" panose="020F0502020204030204" pitchFamily="34" charset="0"/>
                <a:ea typeface="Calibri" panose="020F0502020204030204" pitchFamily="34" charset="0"/>
                <a:cs typeface="Times New Roman" panose="02020603050405020304" pitchFamily="18" charset="0"/>
              </a:rPr>
              <a:t> (modelo con términos </a:t>
            </a:r>
            <a:r>
              <a:rPr lang="es-ES" dirty="0" err="1">
                <a:latin typeface="Calibri" panose="020F0502020204030204" pitchFamily="34" charset="0"/>
                <a:ea typeface="Calibri" panose="020F0502020204030204" pitchFamily="34" charset="0"/>
                <a:cs typeface="Times New Roman" panose="02020603050405020304" pitchFamily="18" charset="0"/>
              </a:rPr>
              <a:t>heterológicos</a:t>
            </a:r>
            <a:r>
              <a:rPr lang="es-ES" dirty="0">
                <a:latin typeface="Calibri" panose="020F0502020204030204" pitchFamily="34" charset="0"/>
                <a:ea typeface="Calibri" panose="020F0502020204030204" pitchFamily="34" charset="0"/>
                <a:cs typeface="Times New Roman" panose="02020603050405020304" pitchFamily="18" charset="0"/>
              </a:rPr>
              <a:t> y relaciones atributivas), porque hay relaciones distributivas y atributivas (conexiones).</a:t>
            </a:r>
          </a:p>
          <a:p>
            <a:pPr algn="just"/>
            <a:endParaRPr lang="es-ES" dirty="0"/>
          </a:p>
        </p:txBody>
      </p:sp>
    </p:spTree>
    <p:extLst>
      <p:ext uri="{BB962C8B-B14F-4D97-AF65-F5344CB8AC3E}">
        <p14:creationId xmlns:p14="http://schemas.microsoft.com/office/powerpoint/2010/main" val="35527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La plantilla GRADE para la evaluación de un </a:t>
            </a:r>
            <a:r>
              <a:rPr lang="es-ES" sz="3600" dirty="0">
                <a:solidFill>
                  <a:schemeClr val="accent4">
                    <a:lumMod val="75000"/>
                  </a:schemeClr>
                </a:solidFill>
              </a:rPr>
              <a:t>ECA particular</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524000" y="2425148"/>
            <a:ext cx="9316278" cy="25183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E8084439-5C7F-4D59-9D24-C40CAEDCE7EE}"/>
              </a:ext>
            </a:extLst>
          </p:cNvPr>
          <p:cNvSpPr/>
          <p:nvPr/>
        </p:nvSpPr>
        <p:spPr>
          <a:xfrm>
            <a:off x="4417047" y="4314294"/>
            <a:ext cx="7010400" cy="461665"/>
          </a:xfrm>
          <a:prstGeom prst="rect">
            <a:avLst/>
          </a:prstGeom>
        </p:spPr>
        <p:txBody>
          <a:bodyPr wrap="square">
            <a:spAutoFit/>
          </a:bodyPr>
          <a:lstStyle/>
          <a:p>
            <a:pPr lvl="0" algn="ctr" fontAlgn="base">
              <a:spcBef>
                <a:spcPct val="0"/>
              </a:spcBef>
              <a:spcAft>
                <a:spcPct val="0"/>
              </a:spcAft>
              <a:defRPr/>
            </a:pPr>
            <a:r>
              <a:rPr lang="es-ES" altLang="es-ES" sz="1200" kern="0" dirty="0">
                <a:solidFill>
                  <a:srgbClr val="000000"/>
                </a:solidFill>
                <a:latin typeface="Calibri" panose="020F0502020204030204" pitchFamily="34" charset="0"/>
              </a:rPr>
              <a:t>GRADE: </a:t>
            </a:r>
            <a:r>
              <a:rPr lang="es-ES" altLang="es-ES" sz="1200" kern="0" dirty="0" err="1">
                <a:solidFill>
                  <a:srgbClr val="000000"/>
                </a:solidFill>
                <a:latin typeface="Calibri" panose="020F0502020204030204" pitchFamily="34" charset="0"/>
              </a:rPr>
              <a:t>Grading</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of</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Recommendations</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Assessment</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Development</a:t>
            </a:r>
            <a:r>
              <a:rPr lang="es-ES" altLang="es-ES" sz="1200" kern="0" dirty="0">
                <a:solidFill>
                  <a:srgbClr val="000000"/>
                </a:solidFill>
                <a:latin typeface="Calibri" panose="020F0502020204030204" pitchFamily="34" charset="0"/>
              </a:rPr>
              <a:t> and </a:t>
            </a:r>
            <a:r>
              <a:rPr lang="es-ES" altLang="es-ES" sz="1200" kern="0" dirty="0" err="1">
                <a:solidFill>
                  <a:srgbClr val="000000"/>
                </a:solidFill>
                <a:latin typeface="Calibri" panose="020F0502020204030204" pitchFamily="34" charset="0"/>
              </a:rPr>
              <a:t>Evaluation</a:t>
            </a:r>
            <a:r>
              <a:rPr lang="es-ES" altLang="es-ES" sz="1200" kern="0" dirty="0">
                <a:solidFill>
                  <a:srgbClr val="000000"/>
                </a:solidFill>
                <a:latin typeface="Calibri" panose="020F0502020204030204" pitchFamily="34" charset="0"/>
              </a:rPr>
              <a:t> </a:t>
            </a:r>
          </a:p>
          <a:p>
            <a:pPr lvl="0" algn="ctr" fontAlgn="base">
              <a:spcBef>
                <a:spcPct val="0"/>
              </a:spcBef>
              <a:spcAft>
                <a:spcPct val="0"/>
              </a:spcAft>
              <a:defRPr/>
            </a:pPr>
            <a:r>
              <a:rPr lang="es-ES" altLang="es-ES" sz="1200" kern="0" dirty="0">
                <a:solidFill>
                  <a:srgbClr val="000000"/>
                </a:solidFill>
                <a:latin typeface="Calibri" panose="020F0502020204030204" pitchFamily="34" charset="0"/>
              </a:rPr>
              <a:t>(Graduación de la valoración, desarrollo y evaluación de las recomendaciones)</a:t>
            </a:r>
          </a:p>
        </p:txBody>
      </p:sp>
    </p:spTree>
    <p:extLst>
      <p:ext uri="{BB962C8B-B14F-4D97-AF65-F5344CB8AC3E}">
        <p14:creationId xmlns:p14="http://schemas.microsoft.com/office/powerpoint/2010/main" val="315012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BE0F0E3-2F12-4938-8DD5-3E62461640A7}"/>
              </a:ext>
            </a:extLst>
          </p:cNvPr>
          <p:cNvSpPr/>
          <p:nvPr/>
        </p:nvSpPr>
        <p:spPr>
          <a:xfrm>
            <a:off x="779837" y="567908"/>
            <a:ext cx="10840663" cy="5693866"/>
          </a:xfrm>
          <a:prstGeom prst="rect">
            <a:avLst/>
          </a:prstGeom>
        </p:spPr>
        <p:txBody>
          <a:bodyPr wrap="square">
            <a:spAutoFit/>
          </a:bodyPr>
          <a:lstStyle/>
          <a:p>
            <a:pPr algn="just" eaLnBrk="0" fontAlgn="base" hangingPunct="0">
              <a:spcBef>
                <a:spcPct val="0"/>
              </a:spcBef>
              <a:spcAft>
                <a:spcPct val="0"/>
              </a:spcAft>
            </a:pPr>
            <a:r>
              <a:rPr lang="es-ES" altLang="es-ES" sz="2000" b="1" dirty="0">
                <a:ea typeface="Times New Roman" panose="02020603050405020304" pitchFamily="18" charset="0"/>
                <a:cs typeface="Tahoma" panose="020B0604030504040204" pitchFamily="34" charset="0"/>
              </a:rPr>
              <a:t>13 Preguntas GRADE para la lectura crítica de un </a:t>
            </a:r>
            <a:r>
              <a:rPr lang="es-ES" altLang="es-ES" sz="2000" b="1" dirty="0">
                <a:solidFill>
                  <a:schemeClr val="accent4">
                    <a:lumMod val="75000"/>
                  </a:schemeClr>
                </a:solidFill>
                <a:ea typeface="Times New Roman" panose="02020603050405020304" pitchFamily="18" charset="0"/>
                <a:cs typeface="Tahoma" panose="020B0604030504040204" pitchFamily="34" charset="0"/>
              </a:rPr>
              <a:t>ECA particular</a:t>
            </a:r>
            <a:r>
              <a:rPr lang="es-ES" altLang="es-ES" sz="2000" b="1" dirty="0">
                <a:ea typeface="Times New Roman" panose="02020603050405020304" pitchFamily="18" charset="0"/>
                <a:cs typeface="Tahoma" panose="020B0604030504040204" pitchFamily="34" charset="0"/>
              </a:rPr>
              <a:t>: </a:t>
            </a:r>
            <a:r>
              <a:rPr lang="es-ES" altLang="es-ES" sz="2000" b="1" dirty="0">
                <a:solidFill>
                  <a:srgbClr val="0070C0"/>
                </a:solidFill>
                <a:ea typeface="Times New Roman" panose="02020603050405020304" pitchFamily="18" charset="0"/>
                <a:cs typeface="Tahoma" panose="020B0604030504040204" pitchFamily="34" charset="0"/>
              </a:rPr>
              <a:t>1 para “PICO”, 7 para la VALIDEZ, 2 para la MAGNITUD y PRECISIÓN, y 3 para la APLICABILIDAD</a:t>
            </a:r>
            <a:endParaRPr lang="es-ES" altLang="es-ES" sz="2000" dirty="0">
              <a:solidFill>
                <a:srgbClr val="0070C0"/>
              </a:solidFill>
            </a:endParaRPr>
          </a:p>
          <a:p>
            <a:pPr eaLnBrk="0" fontAlgn="base" hangingPunct="0">
              <a:spcBef>
                <a:spcPct val="0"/>
              </a:spcBef>
              <a:spcAft>
                <a:spcPct val="0"/>
              </a:spcAft>
            </a:pPr>
            <a:endParaRPr lang="es-ES" altLang="es-ES" sz="700"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pPr>
            <a:r>
              <a:rPr lang="es-ES" altLang="es-ES" sz="1100" dirty="0">
                <a:ea typeface="Times New Roman" panose="02020603050405020304" pitchFamily="18" charset="0"/>
                <a:cs typeface="Tahoma" panose="020B0604030504040204" pitchFamily="34" charset="0"/>
              </a:rPr>
              <a:t>Reconstruido por </a:t>
            </a:r>
            <a:r>
              <a:rPr lang="es-ES" altLang="es-ES" sz="1100" dirty="0" err="1">
                <a:ea typeface="Times New Roman" panose="02020603050405020304" pitchFamily="18" charset="0"/>
                <a:cs typeface="Tahoma" panose="020B0604030504040204" pitchFamily="34" charset="0"/>
              </a:rPr>
              <a:t>Evalmed</a:t>
            </a:r>
            <a:r>
              <a:rPr lang="es-ES" altLang="es-ES" sz="1100" dirty="0">
                <a:ea typeface="Times New Roman" panose="02020603050405020304" pitchFamily="18" charset="0"/>
                <a:cs typeface="Tahoma" panose="020B0604030504040204" pitchFamily="34" charset="0"/>
              </a:rPr>
              <a:t> desde </a:t>
            </a:r>
            <a:r>
              <a:rPr lang="en-US" altLang="es-ES" sz="1100" dirty="0" err="1">
                <a:ea typeface="Times New Roman" panose="02020603050405020304" pitchFamily="18" charset="0"/>
                <a:cs typeface="Tahoma" panose="020B0604030504040204" pitchFamily="34" charset="0"/>
              </a:rPr>
              <a:t>Guyatt</a:t>
            </a:r>
            <a:r>
              <a:rPr lang="en-US" altLang="es-ES" sz="1100" dirty="0">
                <a:ea typeface="Times New Roman" panose="02020603050405020304" pitchFamily="18" charset="0"/>
                <a:cs typeface="Tahoma" panose="020B0604030504040204" pitchFamily="34" charset="0"/>
              </a:rPr>
              <a:t> GH, Rennie D, O. Meade M, Cook DJ (Eds). Users’ guides to the medical literature. A manual for evidence-based clinical practice </a:t>
            </a:r>
            <a:r>
              <a:rPr lang="en-US" altLang="es-ES" sz="1100" dirty="0">
                <a:ea typeface="Times New Roman" panose="02020603050405020304" pitchFamily="18" charset="0"/>
                <a:cs typeface="Calibri" panose="020F0502020204030204" pitchFamily="34" charset="0"/>
              </a:rPr>
              <a:t>(2</a:t>
            </a:r>
            <a:r>
              <a:rPr lang="en-US" altLang="es-ES" sz="1100" baseline="30000" dirty="0">
                <a:ea typeface="Times New Roman" panose="02020603050405020304" pitchFamily="18" charset="0"/>
                <a:cs typeface="Calibri" panose="020F0502020204030204" pitchFamily="34" charset="0"/>
              </a:rPr>
              <a:t>nd</a:t>
            </a:r>
            <a:r>
              <a:rPr lang="en-US" altLang="es-ES" sz="1100" dirty="0">
                <a:ea typeface="Times New Roman" panose="02020603050405020304" pitchFamily="18" charset="0"/>
                <a:cs typeface="Calibri" panose="020F0502020204030204" pitchFamily="34" charset="0"/>
              </a:rPr>
              <a:t> edition). McGraw-Hill Professional, 2008.</a:t>
            </a:r>
            <a:endParaRPr lang="en-US" altLang="es-ES" sz="1100" dirty="0">
              <a:cs typeface="Calibri" panose="020F0502020204030204" pitchFamily="34" charset="0"/>
            </a:endParaRPr>
          </a:p>
          <a:p>
            <a:pPr algn="just">
              <a:spcAft>
                <a:spcPts val="0"/>
              </a:spcAft>
            </a:pPr>
            <a:endParaRPr lang="es-ES"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a) PICO: </a:t>
            </a:r>
            <a:r>
              <a:rPr lang="es-ES" dirty="0">
                <a:latin typeface="Calibri" panose="020F0502020204030204" pitchFamily="34" charset="0"/>
                <a:ea typeface="Times New Roman" panose="02020603050405020304" pitchFamily="18" charset="0"/>
                <a:cs typeface="Times New Roman" panose="02020603050405020304" pitchFamily="18" charset="0"/>
              </a:rPr>
              <a:t>definición clara y distinta de </a:t>
            </a:r>
            <a:r>
              <a:rPr lang="es-ES" b="1" dirty="0">
                <a:latin typeface="Calibri" panose="020F0502020204030204" pitchFamily="34" charset="0"/>
                <a:ea typeface="Times New Roman" panose="02020603050405020304" pitchFamily="18" charset="0"/>
                <a:cs typeface="Times New Roman" panose="02020603050405020304" pitchFamily="18" charset="0"/>
              </a:rPr>
              <a:t>Población P </a:t>
            </a:r>
            <a:r>
              <a:rPr lang="es-ES" dirty="0">
                <a:latin typeface="Calibri" panose="020F0502020204030204" pitchFamily="34" charset="0"/>
                <a:ea typeface="Times New Roman" panose="02020603050405020304" pitchFamily="18" charset="0"/>
                <a:cs typeface="Times New Roman" panose="02020603050405020304" pitchFamily="18" charset="0"/>
              </a:rPr>
              <a:t>(línea basal, </a:t>
            </a:r>
            <a:r>
              <a:rPr lang="es-ES" dirty="0" err="1">
                <a:latin typeface="Calibri" panose="020F0502020204030204" pitchFamily="34" charset="0"/>
                <a:ea typeface="Times New Roman" panose="02020603050405020304" pitchFamily="18" charset="0"/>
                <a:cs typeface="Times New Roman" panose="02020603050405020304" pitchFamily="18" charset="0"/>
              </a:rPr>
              <a:t>co-variables</a:t>
            </a:r>
            <a:r>
              <a:rPr lang="es-ES" dirty="0">
                <a:latin typeface="Calibri" panose="020F0502020204030204" pitchFamily="34" charset="0"/>
                <a:ea typeface="Times New Roman" panose="02020603050405020304" pitchFamily="18" charset="0"/>
                <a:cs typeface="Times New Roman" panose="02020603050405020304" pitchFamily="18" charset="0"/>
              </a:rPr>
              <a:t>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2</a:t>
            </a:r>
            <a:r>
              <a:rPr lang="es-ES" dirty="0">
                <a:latin typeface="Calibri" panose="020F0502020204030204" pitchFamily="34" charset="0"/>
                <a:ea typeface="Times New Roman" panose="02020603050405020304" pitchFamily="18" charset="0"/>
                <a:cs typeface="Times New Roman" panose="02020603050405020304" pitchFamily="18" charset="0"/>
              </a:rPr>
              <a:t>,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3</a:t>
            </a:r>
            <a:r>
              <a:rPr lang="es-ES" dirty="0">
                <a:latin typeface="Calibri" panose="020F0502020204030204" pitchFamily="34" charset="0"/>
                <a:ea typeface="Times New Roman" panose="02020603050405020304" pitchFamily="18" charset="0"/>
                <a:cs typeface="Times New Roman" panose="02020603050405020304" pitchFamily="18" charset="0"/>
              </a:rPr>
              <a:t> … </a:t>
            </a:r>
            <a:r>
              <a:rPr lang="es-ES" dirty="0" err="1">
                <a:latin typeface="Calibri" panose="020F0502020204030204" pitchFamily="34" charset="0"/>
                <a:ea typeface="Times New Roman" panose="02020603050405020304" pitchFamily="18" charset="0"/>
                <a:cs typeface="Times New Roman" panose="02020603050405020304" pitchFamily="18" charset="0"/>
              </a:rPr>
              <a:t>X</a:t>
            </a:r>
            <a:r>
              <a:rPr lang="es-ES" baseline="-25000" dirty="0" err="1">
                <a:latin typeface="Calibri" panose="020F0502020204030204" pitchFamily="34" charset="0"/>
                <a:cs typeface="Times New Roman" panose="02020603050405020304" pitchFamily="18" charset="0"/>
              </a:rPr>
              <a:t>n</a:t>
            </a:r>
            <a:r>
              <a:rPr lang="es-ES" dirty="0">
                <a:latin typeface="Calibri" panose="020F0502020204030204" pitchFamily="34" charset="0"/>
                <a:ea typeface="Times New Roman" panose="02020603050405020304" pitchFamily="18" charset="0"/>
                <a:cs typeface="Times New Roman" panose="02020603050405020304" pitchFamily="18" charset="0"/>
              </a:rPr>
              <a:t> que son explicativas, que influyen en el resultado); </a:t>
            </a:r>
            <a:r>
              <a:rPr lang="es-ES" b="1" dirty="0">
                <a:latin typeface="Calibri" panose="020F0502020204030204" pitchFamily="34" charset="0"/>
                <a:ea typeface="Times New Roman" panose="02020603050405020304" pitchFamily="18" charset="0"/>
                <a:cs typeface="Times New Roman" panose="02020603050405020304" pitchFamily="18" charset="0"/>
              </a:rPr>
              <a:t>Intervención I </a:t>
            </a:r>
            <a:r>
              <a:rPr lang="es-ES" dirty="0">
                <a:latin typeface="Calibri" panose="020F0502020204030204" pitchFamily="34" charset="0"/>
                <a:ea typeface="Times New Roman" panose="02020603050405020304" pitchFamily="18" charset="0"/>
                <a:cs typeface="Times New Roman" panose="02020603050405020304" pitchFamily="18" charset="0"/>
              </a:rPr>
              <a:t>(variable independiente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1i</a:t>
            </a:r>
            <a:r>
              <a:rPr lang="es-ES" dirty="0">
                <a:latin typeface="Calibri" panose="020F0502020204030204" pitchFamily="34" charset="0"/>
                <a:ea typeface="Times New Roman" panose="02020603050405020304" pitchFamily="18" charset="0"/>
                <a:cs typeface="Times New Roman" panose="02020603050405020304" pitchFamily="18" charset="0"/>
              </a:rPr>
              <a:t>); </a:t>
            </a:r>
            <a:r>
              <a:rPr lang="es-ES" b="1" dirty="0">
                <a:latin typeface="Calibri" panose="020F0502020204030204" pitchFamily="34" charset="0"/>
                <a:ea typeface="Times New Roman" panose="02020603050405020304" pitchFamily="18" charset="0"/>
                <a:cs typeface="Times New Roman" panose="02020603050405020304" pitchFamily="18" charset="0"/>
              </a:rPr>
              <a:t>Comparador C</a:t>
            </a:r>
            <a:r>
              <a:rPr lang="es-ES" dirty="0">
                <a:latin typeface="Calibri" panose="020F0502020204030204" pitchFamily="34" charset="0"/>
                <a:ea typeface="Times New Roman" panose="02020603050405020304" pitchFamily="18" charset="0"/>
                <a:cs typeface="Times New Roman" panose="02020603050405020304" pitchFamily="18" charset="0"/>
              </a:rPr>
              <a:t> (variable independiente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1c</a:t>
            </a:r>
            <a:r>
              <a:rPr lang="es-ES" dirty="0">
                <a:latin typeface="Calibri" panose="020F0502020204030204" pitchFamily="34" charset="0"/>
                <a:ea typeface="Times New Roman" panose="02020603050405020304" pitchFamily="18" charset="0"/>
                <a:cs typeface="Times New Roman" panose="02020603050405020304" pitchFamily="18" charset="0"/>
              </a:rPr>
              <a:t>); y </a:t>
            </a:r>
            <a:r>
              <a:rPr lang="es-ES" b="1" dirty="0">
                <a:latin typeface="Calibri" panose="020F0502020204030204" pitchFamily="34" charset="0"/>
                <a:ea typeface="Times New Roman" panose="02020603050405020304" pitchFamily="18" charset="0"/>
                <a:cs typeface="Times New Roman" panose="02020603050405020304" pitchFamily="18" charset="0"/>
              </a:rPr>
              <a:t>Resultado </a:t>
            </a:r>
            <a:r>
              <a:rPr lang="es-ES" b="1" dirty="0" err="1">
                <a:latin typeface="Calibri" panose="020F0502020204030204" pitchFamily="34" charset="0"/>
                <a:ea typeface="Times New Roman" panose="02020603050405020304" pitchFamily="18" charset="0"/>
                <a:cs typeface="Times New Roman" panose="02020603050405020304" pitchFamily="18" charset="0"/>
              </a:rPr>
              <a:t>outcome</a:t>
            </a:r>
            <a:r>
              <a:rPr lang="es-ES" b="1" dirty="0">
                <a:latin typeface="Calibri" panose="020F0502020204030204" pitchFamily="34" charset="0"/>
                <a:ea typeface="Times New Roman" panose="02020603050405020304" pitchFamily="18" charset="0"/>
                <a:cs typeface="Times New Roman" panose="02020603050405020304" pitchFamily="18" charset="0"/>
              </a:rPr>
              <a:t> O </a:t>
            </a:r>
            <a:r>
              <a:rPr lang="es-ES" dirty="0">
                <a:latin typeface="Calibri" panose="020F0502020204030204" pitchFamily="34" charset="0"/>
                <a:ea typeface="Times New Roman" panose="02020603050405020304" pitchFamily="18" charset="0"/>
                <a:cs typeface="Times New Roman" panose="02020603050405020304" pitchFamily="18" charset="0"/>
              </a:rPr>
              <a:t>(variable dependiente Y).</a:t>
            </a:r>
          </a:p>
          <a:p>
            <a:pPr algn="just">
              <a:spcAft>
                <a:spcPts val="0"/>
              </a:spcAft>
            </a:pPr>
            <a:endParaRPr lang="es-ES" sz="500" dirty="0">
              <a:latin typeface="Calibri" panose="020F0502020204030204" pitchFamily="34" charset="0"/>
              <a:cs typeface="Times New Roman" panose="02020603050405020304" pitchFamily="18" charset="0"/>
            </a:endParaRPr>
          </a:p>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b) Validez</a:t>
            </a:r>
            <a:r>
              <a:rPr lang="es-ES" dirty="0">
                <a:latin typeface="Calibri" panose="020F0502020204030204" pitchFamily="34" charset="0"/>
                <a:ea typeface="Times New Roman" panose="02020603050405020304" pitchFamily="18" charset="0"/>
                <a:cs typeface="Times New Roman" panose="02020603050405020304" pitchFamily="18" charset="0"/>
              </a:rPr>
              <a:t> (alta, moderada, baja o muy baja): cuán verosímil es la correspondencia del resultado (evidencia o verdad) obtenido en este </a:t>
            </a:r>
            <a:r>
              <a:rPr lang="es-ES" dirty="0">
                <a:solidFill>
                  <a:srgbClr val="CC9900"/>
                </a:solidFill>
                <a:latin typeface="Calibri" panose="020F0502020204030204" pitchFamily="34" charset="0"/>
                <a:ea typeface="Times New Roman" panose="02020603050405020304" pitchFamily="18" charset="0"/>
                <a:cs typeface="Times New Roman" panose="02020603050405020304" pitchFamily="18" charset="0"/>
              </a:rPr>
              <a:t>ECA particular </a:t>
            </a:r>
            <a:r>
              <a:rPr lang="es-ES" dirty="0">
                <a:latin typeface="Calibri" panose="020F0502020204030204" pitchFamily="34" charset="0"/>
                <a:ea typeface="Times New Roman" panose="02020603050405020304" pitchFamily="18" charset="0"/>
                <a:cs typeface="Times New Roman" panose="02020603050405020304" pitchFamily="18" charset="0"/>
              </a:rPr>
              <a:t>con el resultado que se esperaría obtener en el </a:t>
            </a:r>
            <a:r>
              <a:rPr lang="es-ES" dirty="0">
                <a:solidFill>
                  <a:srgbClr val="33CC33"/>
                </a:solidFill>
                <a:latin typeface="Calibri" panose="020F0502020204030204" pitchFamily="34" charset="0"/>
                <a:ea typeface="Times New Roman" panose="02020603050405020304" pitchFamily="18" charset="0"/>
                <a:cs typeface="Times New Roman" panose="02020603050405020304" pitchFamily="18" charset="0"/>
              </a:rPr>
              <a:t>Ensayo Clínico canónico teórico</a:t>
            </a:r>
            <a:r>
              <a:rPr lang="es-ES" dirty="0">
                <a:latin typeface="Calibri" panose="020F0502020204030204" pitchFamily="34" charset="0"/>
                <a:ea typeface="Times New Roman" panose="02020603050405020304" pitchFamily="18" charset="0"/>
                <a:cs typeface="Times New Roman" panose="02020603050405020304" pitchFamily="18" charset="0"/>
              </a:rPr>
              <a:t> (porque ese resultado es el representante ideal del Resultado de la Población Universo conocida o conociéndose). La validez responde a si: 1) ¿Están todas las variables que explican exhaustivamente el resultado?; 2) ¿Están equilibradas esas variables explicativas del resultado entre ambos grupos salvo la intervención o control?</a:t>
            </a:r>
            <a:endParaRPr lang="es-ES" sz="5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c) Magnitud</a:t>
            </a:r>
            <a:r>
              <a:rPr lang="es-ES" dirty="0">
                <a:latin typeface="Calibri" panose="020F0502020204030204" pitchFamily="34" charset="0"/>
                <a:ea typeface="Times New Roman" panose="02020603050405020304" pitchFamily="18" charset="0"/>
                <a:cs typeface="Times New Roman" panose="02020603050405020304" pitchFamily="18" charset="0"/>
              </a:rPr>
              <a:t>: cuán grande es la diferencia entre los resultados </a:t>
            </a:r>
            <a:r>
              <a:rPr lang="es-ES" b="1" dirty="0" err="1">
                <a:latin typeface="Calibri" panose="020F0502020204030204" pitchFamily="34" charset="0"/>
                <a:ea typeface="Times New Roman" panose="02020603050405020304" pitchFamily="18" charset="0"/>
                <a:cs typeface="Times New Roman" panose="02020603050405020304" pitchFamily="18" charset="0"/>
              </a:rPr>
              <a:t>Y</a:t>
            </a:r>
            <a:r>
              <a:rPr lang="es-ES" b="1" baseline="-25000" dirty="0" err="1">
                <a:latin typeface="Calibri" panose="020F0502020204030204" pitchFamily="34" charset="0"/>
                <a:ea typeface="Times New Roman" panose="02020603050405020304" pitchFamily="18" charset="0"/>
                <a:cs typeface="Times New Roman" panose="02020603050405020304" pitchFamily="18" charset="0"/>
              </a:rPr>
              <a:t>c</a:t>
            </a:r>
            <a:r>
              <a:rPr lang="es-ES" b="1" dirty="0">
                <a:latin typeface="Calibri" panose="020F0502020204030204" pitchFamily="34" charset="0"/>
                <a:ea typeface="Times New Roman" panose="02020603050405020304" pitchFamily="18" charset="0"/>
                <a:cs typeface="Times New Roman" panose="02020603050405020304" pitchFamily="18" charset="0"/>
              </a:rPr>
              <a:t> - </a:t>
            </a:r>
            <a:r>
              <a:rPr lang="es-E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Y</a:t>
            </a:r>
            <a:r>
              <a:rPr lang="es-ES" b="1" baseline="-25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i </a:t>
            </a:r>
            <a:r>
              <a:rPr lang="es-ES" dirty="0">
                <a:latin typeface="Calibri" panose="020F0502020204030204" pitchFamily="34" charset="0"/>
                <a:ea typeface="Times New Roman" panose="02020603050405020304" pitchFamily="18" charset="0"/>
                <a:cs typeface="Times New Roman" panose="02020603050405020304" pitchFamily="18" charset="0"/>
              </a:rPr>
              <a:t>. Nos da cuenta de la relevancia clínica (significación práctica), junto a la </a:t>
            </a:r>
            <a:r>
              <a:rPr lang="es-ES" b="1" dirty="0">
                <a:latin typeface="Calibri" panose="020F0502020204030204" pitchFamily="34" charset="0"/>
                <a:ea typeface="Times New Roman" panose="02020603050405020304" pitchFamily="18" charset="0"/>
                <a:cs typeface="Times New Roman" panose="02020603050405020304" pitchFamily="18" charset="0"/>
              </a:rPr>
              <a:t>Precisión, </a:t>
            </a:r>
            <a:r>
              <a:rPr lang="es-ES" dirty="0">
                <a:latin typeface="Calibri" panose="020F0502020204030204" pitchFamily="34" charset="0"/>
                <a:ea typeface="Times New Roman" panose="02020603050405020304" pitchFamily="18" charset="0"/>
                <a:cs typeface="Times New Roman" panose="02020603050405020304" pitchFamily="18" charset="0"/>
              </a:rPr>
              <a:t>que significa cuán estrecho o ancho es el intervalo de confianza, porque dentro del mismo teóricamente se encuentra el verdadero resultado, evidencia o verdad de la Población Universo (el verdadero valor del parámetro).</a:t>
            </a:r>
            <a:endParaRPr lang="es-ES" sz="5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d) Aplicabilidad</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b="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con esa validez, magnitud y precisión, ¿se parece la población de mis pacientes a la Población P del estudio? Si se parece, entonces es aplicable a mis pacientes. Si no, entonces la aplicabilidad está en cuestión.</a:t>
            </a:r>
          </a:p>
          <a:p>
            <a:pPr algn="just">
              <a:spcAft>
                <a:spcPts val="0"/>
              </a:spcAft>
            </a:pPr>
            <a:endParaRPr lang="es-E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54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21390" y="459236"/>
            <a:ext cx="11149220" cy="5939528"/>
          </a:xfrm>
        </p:spPr>
        <p:txBody>
          <a:bodyPr>
            <a:normAutofit/>
          </a:bodyPr>
          <a:lstStyle/>
          <a:p>
            <a:pPr algn="just">
              <a:lnSpc>
                <a:spcPct val="120000"/>
              </a:lnSpc>
              <a:spcAft>
                <a:spcPts val="0"/>
              </a:spcAft>
            </a:pPr>
            <a:r>
              <a:rPr lang="es-ES" sz="19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PICO</a:t>
            </a:r>
          </a:p>
          <a:p>
            <a:pPr algn="just">
              <a:lnSpc>
                <a:spcPct val="120000"/>
              </a:lnSpc>
              <a:spcAft>
                <a:spcPts val="0"/>
              </a:spcAft>
            </a:pPr>
            <a:r>
              <a:rPr lang="es-ES" sz="1900" dirty="0">
                <a:latin typeface="Calibri" panose="020F0502020204030204" pitchFamily="34" charset="0"/>
                <a:ea typeface="Times New Roman" panose="02020603050405020304" pitchFamily="18" charset="0"/>
                <a:cs typeface="Times New Roman" panose="02020603050405020304" pitchFamily="18" charset="0"/>
              </a:rPr>
              <a:t>1.1 ¿Se definen clara y distintamente la Población [P] (pacientes = covariables de la línea basal), la Intervención [I], la Comparación [C] y los </a:t>
            </a:r>
            <a:r>
              <a:rPr lang="es-ES" sz="1900" dirty="0" err="1">
                <a:latin typeface="Calibri" panose="020F0502020204030204" pitchFamily="34" charset="0"/>
                <a:ea typeface="Times New Roman" panose="02020603050405020304" pitchFamily="18" charset="0"/>
                <a:cs typeface="Times New Roman" panose="02020603050405020304" pitchFamily="18" charset="0"/>
              </a:rPr>
              <a:t>Outcomes</a:t>
            </a:r>
            <a:r>
              <a:rPr lang="es-ES" sz="1900" dirty="0">
                <a:latin typeface="Calibri" panose="020F0502020204030204" pitchFamily="34" charset="0"/>
                <a:ea typeface="Times New Roman" panose="02020603050405020304" pitchFamily="18" charset="0"/>
                <a:cs typeface="Times New Roman" panose="02020603050405020304" pitchFamily="18" charset="0"/>
              </a:rPr>
              <a:t> [O] (Resultados?</a:t>
            </a:r>
            <a:endParaRPr lang="es-ES" sz="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endParaRPr lang="es-ES" sz="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pPr>
            <a:r>
              <a:rPr lang="es-ES" sz="1600" b="1" i="1" u="sng" dirty="0">
                <a:latin typeface="Calibri" panose="020F0502020204030204" pitchFamily="34" charset="0"/>
                <a:ea typeface="Times New Roman" panose="02020603050405020304" pitchFamily="18" charset="0"/>
                <a:cs typeface="Times New Roman" panose="02020603050405020304" pitchFamily="18" charset="0"/>
              </a:rPr>
              <a:t>P</a:t>
            </a:r>
            <a:r>
              <a:rPr lang="es-ES" sz="1600" dirty="0">
                <a:latin typeface="Calibri" panose="020F0502020204030204" pitchFamily="34" charset="0"/>
                <a:ea typeface="Times New Roman" panose="02020603050405020304" pitchFamily="18" charset="0"/>
                <a:cs typeface="Times New Roman" panose="02020603050405020304" pitchFamily="18" charset="0"/>
              </a:rPr>
              <a:t>oblación o pacientes en riesgo: </a:t>
            </a:r>
            <a:r>
              <a:rPr lang="es-E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Línea basal con los factores o </a:t>
            </a:r>
            <a:r>
              <a:rPr lang="es-ES" sz="16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co-variables</a:t>
            </a:r>
            <a:r>
              <a:rPr lang="es-E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que influyen en el resultado “O”</a:t>
            </a:r>
            <a:endParaRPr lang="es-ES" sz="1600" dirty="0">
              <a:solidFill>
                <a:srgbClr val="FF99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 sz="1600" b="1" i="1" u="sng" dirty="0">
                <a:latin typeface="Calibri" panose="020F0502020204030204" pitchFamily="34" charset="0"/>
                <a:ea typeface="Times New Roman" panose="02020603050405020304" pitchFamily="18" charset="0"/>
                <a:cs typeface="Times New Roman" panose="02020603050405020304" pitchFamily="18" charset="0"/>
              </a:rPr>
              <a:t>I</a:t>
            </a:r>
            <a:r>
              <a:rPr lang="es-ES" sz="1600" dirty="0">
                <a:latin typeface="Calibri" panose="020F0502020204030204" pitchFamily="34" charset="0"/>
                <a:ea typeface="Times New Roman" panose="02020603050405020304" pitchFamily="18" charset="0"/>
                <a:cs typeface="Times New Roman" panose="02020603050405020304" pitchFamily="18" charset="0"/>
              </a:rPr>
              <a:t>ntervención (o exposición):</a:t>
            </a:r>
            <a:endParaRPr lang="es-E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600" b="1" i="1" u="sng" dirty="0">
                <a:latin typeface="Calibri" panose="020F0502020204030204" pitchFamily="34" charset="0"/>
                <a:ea typeface="Times New Roman" panose="02020603050405020304" pitchFamily="18" charset="0"/>
                <a:cs typeface="Times New Roman" panose="02020603050405020304" pitchFamily="18" charset="0"/>
              </a:rPr>
              <a:t>C</a:t>
            </a:r>
            <a:r>
              <a:rPr lang="es-ES" sz="1600" dirty="0">
                <a:latin typeface="Calibri" panose="020F0502020204030204" pitchFamily="34" charset="0"/>
                <a:ea typeface="Times New Roman" panose="02020603050405020304" pitchFamily="18" charset="0"/>
                <a:cs typeface="Times New Roman" panose="02020603050405020304" pitchFamily="18" charset="0"/>
              </a:rPr>
              <a:t>omparación (control):</a:t>
            </a:r>
            <a:endParaRPr lang="es-E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600" b="1" i="1" u="sng" dirty="0" err="1">
                <a:latin typeface="Calibri" panose="020F0502020204030204" pitchFamily="34" charset="0"/>
                <a:ea typeface="Times New Roman" panose="02020603050405020304" pitchFamily="18" charset="0"/>
                <a:cs typeface="Times New Roman" panose="02020603050405020304" pitchFamily="18" charset="0"/>
              </a:rPr>
              <a:t>O</a:t>
            </a:r>
            <a:r>
              <a:rPr lang="es-ES" sz="1600" dirty="0" err="1">
                <a:latin typeface="Calibri" panose="020F0502020204030204" pitchFamily="34" charset="0"/>
                <a:ea typeface="Times New Roman" panose="02020603050405020304" pitchFamily="18" charset="0"/>
                <a:cs typeface="Times New Roman" panose="02020603050405020304" pitchFamily="18" charset="0"/>
              </a:rPr>
              <a:t>utcomes</a:t>
            </a:r>
            <a:r>
              <a:rPr lang="es-ES" sz="1600" dirty="0">
                <a:latin typeface="Calibri" panose="020F0502020204030204" pitchFamily="34" charset="0"/>
                <a:ea typeface="Times New Roman" panose="02020603050405020304" pitchFamily="18" charset="0"/>
                <a:cs typeface="Times New Roman" panose="02020603050405020304" pitchFamily="18" charset="0"/>
              </a:rPr>
              <a:t> = </a:t>
            </a:r>
            <a:r>
              <a:rPr lang="es-ES" sz="1600" b="1" i="1" u="sng" dirty="0">
                <a:latin typeface="Calibri" panose="020F0502020204030204" pitchFamily="34" charset="0"/>
                <a:ea typeface="Times New Roman" panose="02020603050405020304" pitchFamily="18" charset="0"/>
                <a:cs typeface="Times New Roman" panose="02020603050405020304" pitchFamily="18" charset="0"/>
              </a:rPr>
              <a:t>R</a:t>
            </a:r>
            <a:r>
              <a:rPr lang="es-ES" sz="1600" dirty="0">
                <a:latin typeface="Calibri" panose="020F0502020204030204" pitchFamily="34" charset="0"/>
                <a:ea typeface="Times New Roman" panose="02020603050405020304" pitchFamily="18" charset="0"/>
                <a:cs typeface="Times New Roman" panose="02020603050405020304" pitchFamily="18" charset="0"/>
              </a:rPr>
              <a:t>esultados que se persiguen, y motivan el diseño y desarrollo del Estudio de Investigación</a:t>
            </a:r>
            <a:endParaRPr lang="es-ES" sz="19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20000"/>
              </a:lnSpc>
            </a:pPr>
            <a:r>
              <a:rPr lang="es-ES" sz="1900" dirty="0">
                <a:latin typeface="Calibri" panose="020F0502020204030204" pitchFamily="34" charset="0"/>
                <a:cs typeface="Times New Roman" panose="02020603050405020304" pitchFamily="18" charset="0"/>
              </a:rPr>
              <a:t>1.2 Las </a:t>
            </a:r>
            <a:r>
              <a:rPr lang="es-ES" sz="1900" dirty="0" err="1">
                <a:latin typeface="Calibri" panose="020F0502020204030204" pitchFamily="34" charset="0"/>
                <a:cs typeface="Times New Roman" panose="02020603050405020304" pitchFamily="18" charset="0"/>
              </a:rPr>
              <a:t>co-variables</a:t>
            </a:r>
            <a:r>
              <a:rPr lang="es-ES" sz="1900" dirty="0">
                <a:latin typeface="Calibri" panose="020F0502020204030204" pitchFamily="34" charset="0"/>
                <a:cs typeface="Times New Roman" panose="02020603050405020304" pitchFamily="18" charset="0"/>
              </a:rPr>
              <a:t> de la línea basal [P] más la variable de Intervención [I]/ Comparación [C], ¿son </a:t>
            </a:r>
            <a:r>
              <a:rPr lang="es-ES" sz="1900" dirty="0" err="1">
                <a:latin typeface="Calibri" panose="020F0502020204030204" pitchFamily="34" charset="0"/>
                <a:cs typeface="Times New Roman" panose="02020603050405020304" pitchFamily="18" charset="0"/>
              </a:rPr>
              <a:t>exahustivamente</a:t>
            </a:r>
            <a:r>
              <a:rPr lang="es-ES" sz="1900" dirty="0">
                <a:latin typeface="Calibri" panose="020F0502020204030204" pitchFamily="34" charset="0"/>
                <a:cs typeface="Times New Roman" panose="02020603050405020304" pitchFamily="18" charset="0"/>
              </a:rPr>
              <a:t> explicativas de los resultados [O, </a:t>
            </a:r>
            <a:r>
              <a:rPr lang="es-ES" sz="1900" dirty="0" err="1">
                <a:latin typeface="Calibri" panose="020F0502020204030204" pitchFamily="34" charset="0"/>
                <a:cs typeface="Times New Roman" panose="02020603050405020304" pitchFamily="18" charset="0"/>
              </a:rPr>
              <a:t>outcomes</a:t>
            </a:r>
            <a:r>
              <a:rPr lang="es-ES" sz="1900" dirty="0">
                <a:latin typeface="Calibri" panose="020F0502020204030204" pitchFamily="34" charset="0"/>
                <a:cs typeface="Times New Roman" panose="02020603050405020304" pitchFamily="18" charset="0"/>
              </a:rPr>
              <a:t>], es decir, suponiéndose un error aleatorio que tiende a cero?</a:t>
            </a:r>
          </a:p>
        </p:txBody>
      </p:sp>
    </p:spTree>
    <p:extLst>
      <p:ext uri="{BB962C8B-B14F-4D97-AF65-F5344CB8AC3E}">
        <p14:creationId xmlns:p14="http://schemas.microsoft.com/office/powerpoint/2010/main" val="191372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433C32D-6685-45BA-A248-B9312ED56369}"/>
              </a:ext>
            </a:extLst>
          </p:cNvPr>
          <p:cNvPicPr>
            <a:picLocks noChangeAspect="1"/>
          </p:cNvPicPr>
          <p:nvPr/>
        </p:nvPicPr>
        <p:blipFill>
          <a:blip r:embed="rId2"/>
          <a:stretch>
            <a:fillRect/>
          </a:stretch>
        </p:blipFill>
        <p:spPr>
          <a:xfrm>
            <a:off x="6096000" y="231826"/>
            <a:ext cx="5063543" cy="4733024"/>
          </a:xfrm>
          <a:prstGeom prst="rect">
            <a:avLst/>
          </a:prstGeom>
        </p:spPr>
      </p:pic>
      <p:pic>
        <p:nvPicPr>
          <p:cNvPr id="4" name="Marcador de contenido 3">
            <a:extLst>
              <a:ext uri="{FF2B5EF4-FFF2-40B4-BE49-F238E27FC236}">
                <a16:creationId xmlns:a16="http://schemas.microsoft.com/office/drawing/2014/main" id="{5FA962D9-404D-44CB-B188-85A2022949D7}"/>
              </a:ext>
            </a:extLst>
          </p:cNvPr>
          <p:cNvPicPr>
            <a:picLocks noGrp="1" noChangeAspect="1"/>
          </p:cNvPicPr>
          <p:nvPr>
            <p:ph idx="1"/>
          </p:nvPr>
        </p:nvPicPr>
        <p:blipFill>
          <a:blip r:embed="rId3"/>
          <a:stretch>
            <a:fillRect/>
          </a:stretch>
        </p:blipFill>
        <p:spPr>
          <a:xfrm>
            <a:off x="372635" y="231826"/>
            <a:ext cx="5141525" cy="6492824"/>
          </a:xfrm>
          <a:prstGeom prst="rect">
            <a:avLst/>
          </a:prstGeom>
        </p:spPr>
      </p:pic>
    </p:spTree>
    <p:extLst>
      <p:ext uri="{BB962C8B-B14F-4D97-AF65-F5344CB8AC3E}">
        <p14:creationId xmlns:p14="http://schemas.microsoft.com/office/powerpoint/2010/main" val="242367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Introducción: Significado de “efecto”</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370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144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966032"/>
          </a:xfrm>
        </p:spPr>
        <p:txBody>
          <a:bodyPr>
            <a:normAutofit fontScale="92500" lnSpcReduction="20000"/>
          </a:bodyPr>
          <a:lstStyle/>
          <a:p>
            <a:pPr algn="just">
              <a:spcAft>
                <a:spcPts val="0"/>
              </a:spcAft>
            </a:pPr>
            <a:r>
              <a:rPr lang="es-ES" sz="1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VALIDEZ</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050" b="1" dirty="0">
                <a:latin typeface="Calibri" panose="020F0502020204030204" pitchFamily="34" charset="0"/>
                <a:ea typeface="Times New Roman" panose="02020603050405020304" pitchFamily="18" charset="0"/>
                <a:cs typeface="Times New Roman" panose="02020603050405020304" pitchFamily="18" charset="0"/>
              </a:rPr>
              <a:t> </a:t>
            </a:r>
            <a:endParaRPr lang="es-ES"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b="1" dirty="0">
                <a:latin typeface="Calibri" panose="020F0502020204030204" pitchFamily="34" charset="0"/>
                <a:ea typeface="Times New Roman" panose="02020603050405020304" pitchFamily="18" charset="0"/>
                <a:cs typeface="Times New Roman" panose="02020603050405020304" pitchFamily="18" charset="0"/>
              </a:rPr>
              <a:t>¿COMENZARON EL ESTUDIO LOS GRUPOS DE INTERVENCIÓN Y CONTROL CON EL MISMO PRONÓSTICO?</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b="1" dirty="0">
                <a:latin typeface="Calibri" panose="020F0502020204030204" pitchFamily="34" charset="0"/>
                <a:ea typeface="Times New Roman" panose="02020603050405020304" pitchFamily="18" charset="0"/>
                <a:cs typeface="Times New Roman" panose="02020603050405020304" pitchFamily="18" charset="0"/>
              </a:rPr>
              <a:t> </a:t>
            </a:r>
            <a:r>
              <a:rPr lang="es-ES" sz="1800" dirty="0">
                <a:latin typeface="Calibri" panose="020F0502020204030204" pitchFamily="34" charset="0"/>
                <a:ea typeface="Times New Roman" panose="02020603050405020304" pitchFamily="18" charset="0"/>
                <a:cs typeface="Times New Roman" panose="02020603050405020304" pitchFamily="18" charset="0"/>
              </a:rPr>
              <a:t>2. ¿Se aleatorizó a los pacientes?</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dirty="0">
                <a:latin typeface="Calibri" panose="020F0502020204030204" pitchFamily="34" charset="0"/>
                <a:ea typeface="Times New Roman" panose="02020603050405020304" pitchFamily="18" charset="0"/>
                <a:cs typeface="Times New Roman" panose="02020603050405020304" pitchFamily="18" charset="0"/>
              </a:rPr>
              <a:t>	 </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dirty="0">
                <a:latin typeface="Calibri" panose="020F0502020204030204" pitchFamily="34" charset="0"/>
                <a:ea typeface="Times New Roman" panose="02020603050405020304" pitchFamily="18" charset="0"/>
                <a:cs typeface="Times New Roman" panose="02020603050405020304" pitchFamily="18" charset="0"/>
              </a:rPr>
              <a:t>3. ¿Se mantuvo oculta la secuencia de aleatorización?</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sz="1800" dirty="0"/>
          </a:p>
          <a:p>
            <a:pPr algn="just"/>
            <a:r>
              <a:rPr lang="es-ES" sz="1800" dirty="0">
                <a:latin typeface="Calibri" panose="020F0502020204030204" pitchFamily="34" charset="0"/>
                <a:cs typeface="Times New Roman" panose="02020603050405020304" pitchFamily="18" charset="0"/>
              </a:rPr>
              <a:t>4. ¿Fueron similares los grupos de intervención y control con respecto a los factores pronósticos conocidos?</a:t>
            </a:r>
            <a:endParaRPr lang="es-ES" sz="1800" dirty="0"/>
          </a:p>
          <a:p>
            <a:pPr algn="just">
              <a:lnSpc>
                <a:spcPct val="110000"/>
              </a:lnSpc>
            </a:pPr>
            <a:endParaRPr lang="es-ES" sz="1800" b="1" dirty="0"/>
          </a:p>
          <a:p>
            <a:pPr algn="just">
              <a:lnSpc>
                <a:spcPct val="110000"/>
              </a:lnSpc>
            </a:pPr>
            <a:r>
              <a:rPr lang="es-ES" sz="1800" b="1" dirty="0"/>
              <a:t>¿SE MANTUVO EL BALANCE PRONÓSTICO EN EL TRANSCURSO DEL ESTUDIO?</a:t>
            </a:r>
          </a:p>
          <a:p>
            <a:pPr algn="just">
              <a:lnSpc>
                <a:spcPct val="110000"/>
              </a:lnSpc>
            </a:pPr>
            <a:r>
              <a:rPr lang="es-ES" sz="1800" dirty="0"/>
              <a:t>5. ¿Fue cegado el estudio en el inicio? ¿Se mantuvo cegado durante el desarrollo?</a:t>
            </a:r>
          </a:p>
          <a:p>
            <a:pPr algn="just">
              <a:lnSpc>
                <a:spcPct val="110000"/>
              </a:lnSpc>
            </a:pPr>
            <a:endParaRPr lang="es-ES" sz="1900" dirty="0"/>
          </a:p>
          <a:p>
            <a:pPr algn="just">
              <a:lnSpc>
                <a:spcPct val="110000"/>
              </a:lnSpc>
            </a:pPr>
            <a:r>
              <a:rPr lang="es-ES" sz="1900" b="1" dirty="0"/>
              <a:t>¿SIGUIERON LOS GRUPOS BALANCEADOS A LA CONCLUSIÓN DEL ESTUDIO?</a:t>
            </a:r>
          </a:p>
          <a:p>
            <a:pPr algn="just">
              <a:lnSpc>
                <a:spcPct val="110000"/>
              </a:lnSpc>
            </a:pPr>
            <a:r>
              <a:rPr lang="es-ES" sz="1800" dirty="0"/>
              <a:t>6. ¿Fue completo el seguimiento?</a:t>
            </a:r>
          </a:p>
          <a:p>
            <a:pPr algn="just">
              <a:lnSpc>
                <a:spcPct val="110000"/>
              </a:lnSpc>
            </a:pPr>
            <a:endParaRPr lang="es-ES" sz="1000" dirty="0"/>
          </a:p>
          <a:p>
            <a:pPr algn="just">
              <a:lnSpc>
                <a:spcPct val="110000"/>
              </a:lnSpc>
            </a:pPr>
            <a:r>
              <a:rPr lang="es-ES" sz="1800" dirty="0"/>
              <a:t>7. ¿Se llevó a cabo el análisis de los pacientes en los grupos a los que fueron asignados al azar inicialmente?</a:t>
            </a:r>
          </a:p>
          <a:p>
            <a:pPr algn="just">
              <a:lnSpc>
                <a:spcPct val="110000"/>
              </a:lnSpc>
            </a:pPr>
            <a:endParaRPr lang="es-ES" sz="1800" dirty="0"/>
          </a:p>
          <a:p>
            <a:pPr algn="just">
              <a:lnSpc>
                <a:spcPct val="100000"/>
              </a:lnSpc>
              <a:spcAft>
                <a:spcPts val="0"/>
              </a:spcAft>
            </a:pPr>
            <a:r>
              <a:rPr lang="es-ES" sz="1800" dirty="0"/>
              <a:t>8. ¿Se detuvo antes de lo previsto?</a:t>
            </a:r>
          </a:p>
        </p:txBody>
      </p:sp>
    </p:spTree>
    <p:extLst>
      <p:ext uri="{BB962C8B-B14F-4D97-AF65-F5344CB8AC3E}">
        <p14:creationId xmlns:p14="http://schemas.microsoft.com/office/powerpoint/2010/main" val="159654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966032"/>
          </a:xfrm>
        </p:spPr>
        <p:txBody>
          <a:bodyPr>
            <a:normAutofit/>
          </a:bodyPr>
          <a:lstStyle/>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solidFill>
                  <a:srgbClr val="0070C0"/>
                </a:solidFill>
                <a:ea typeface="Times New Roman" panose="02020603050405020304" pitchFamily="18" charset="0"/>
                <a:cs typeface="Times New Roman" panose="02020603050405020304" pitchFamily="18" charset="0"/>
              </a:rPr>
              <a:t>MAGNITUD Y PRECISIÓN DE LOS RESULTADOS</a:t>
            </a:r>
          </a:p>
          <a:p>
            <a:pPr algn="just">
              <a:lnSpc>
                <a:spcPct val="100000"/>
              </a:lnSpc>
              <a:spcAft>
                <a:spcPts val="0"/>
              </a:spcAft>
            </a:pPr>
            <a:endParaRPr lang="es-ES" sz="1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800" dirty="0">
                <a:ea typeface="Times New Roman" panose="02020603050405020304" pitchFamily="18" charset="0"/>
                <a:cs typeface="Times New Roman" panose="02020603050405020304" pitchFamily="18" charset="0"/>
              </a:rPr>
              <a:t> </a:t>
            </a:r>
            <a:r>
              <a:rPr lang="es-ES" sz="1800" dirty="0">
                <a:ea typeface="Times New Roman" panose="02020603050405020304" pitchFamily="18" charset="0"/>
                <a:cs typeface="Times New Roman" panose="02020603050405020304" pitchFamily="18" charset="0"/>
              </a:rPr>
              <a:t>9. ¿Cuál fue la magnitud del efecto del tratamiento (relevancia clínica, significación práctica)?</a:t>
            </a:r>
          </a:p>
          <a:p>
            <a:pPr algn="just">
              <a:lnSpc>
                <a:spcPct val="100000"/>
              </a:lnSpc>
              <a:spcAft>
                <a:spcPts val="0"/>
              </a:spcAft>
            </a:pPr>
            <a:r>
              <a:rPr lang="es-ES" sz="1800" dirty="0">
                <a:ea typeface="Times New Roman" panose="02020603050405020304" pitchFamily="18" charset="0"/>
                <a:cs typeface="Times New Roman" panose="02020603050405020304" pitchFamily="18" charset="0"/>
              </a:rPr>
              <a:t> </a:t>
            </a:r>
            <a:endParaRPr lang="es-ES" sz="1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1800" dirty="0">
                <a:ea typeface="Times New Roman" panose="02020603050405020304" pitchFamily="18" charset="0"/>
                <a:cs typeface="Times New Roman" panose="02020603050405020304" pitchFamily="18" charset="0"/>
              </a:rPr>
              <a:t>10. Cuál fue la precisión de la estimación del efecto del tratamiento (intervalo de confianza estadístico)</a:t>
            </a:r>
          </a:p>
          <a:p>
            <a:pPr algn="just"/>
            <a:endParaRPr lang="es-ES" dirty="0"/>
          </a:p>
        </p:txBody>
      </p:sp>
    </p:spTree>
    <p:extLst>
      <p:ext uri="{BB962C8B-B14F-4D97-AF65-F5344CB8AC3E}">
        <p14:creationId xmlns:p14="http://schemas.microsoft.com/office/powerpoint/2010/main" val="397050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966032"/>
          </a:xfrm>
        </p:spPr>
        <p:txBody>
          <a:bodyPr>
            <a:normAutofit/>
          </a:bodyPr>
          <a:lstStyle/>
          <a:p>
            <a:pPr algn="just">
              <a:lnSpc>
                <a:spcPct val="110000"/>
              </a:lnSpc>
            </a:pPr>
            <a:r>
              <a:rPr lang="es-ES" sz="2000" b="1" dirty="0">
                <a:solidFill>
                  <a:srgbClr val="0070C0"/>
                </a:solidFill>
                <a:latin typeface="Calibri" panose="020F0502020204030204" pitchFamily="34" charset="0"/>
                <a:cs typeface="Times New Roman" panose="02020603050405020304" pitchFamily="18" charset="0"/>
              </a:rPr>
              <a:t>APLICABILIDAD</a:t>
            </a:r>
          </a:p>
          <a:p>
            <a:pPr algn="just">
              <a:lnSpc>
                <a:spcPct val="110000"/>
              </a:lnSpc>
            </a:pPr>
            <a:endParaRPr lang="es-ES" sz="1000" b="1" dirty="0">
              <a:solidFill>
                <a:srgbClr val="0070C0"/>
              </a:solidFill>
              <a:latin typeface="Calibri" panose="020F0502020204030204" pitchFamily="34" charset="0"/>
              <a:cs typeface="Times New Roman" panose="02020603050405020304" pitchFamily="18" charset="0"/>
            </a:endParaRPr>
          </a:p>
          <a:p>
            <a:pPr algn="just"/>
            <a:r>
              <a:rPr lang="es-ES" sz="1800" dirty="0"/>
              <a:t>11. ¿Fueron los pacientes del estudio similares a los que yo atiendo?</a:t>
            </a:r>
          </a:p>
          <a:p>
            <a:pPr algn="just"/>
            <a:endParaRPr lang="es-ES" sz="1000" dirty="0"/>
          </a:p>
          <a:p>
            <a:pPr algn="just"/>
            <a:r>
              <a:rPr lang="es-ES" sz="1800" dirty="0"/>
              <a:t>12.- ¿Se consideraron los resultados importantes para los pacientes?</a:t>
            </a:r>
          </a:p>
          <a:p>
            <a:pPr algn="just"/>
            <a:endParaRPr lang="es-ES" sz="1000" dirty="0"/>
          </a:p>
          <a:p>
            <a:pPr algn="just"/>
            <a:r>
              <a:rPr lang="es-ES" sz="1800" dirty="0"/>
              <a:t>13. ¿Los beneficios que se esperan del tratamiento justifican los riesgos potenciales, los inconvenientes y los costes del mismo?</a:t>
            </a:r>
          </a:p>
        </p:txBody>
      </p:sp>
    </p:spTree>
    <p:extLst>
      <p:ext uri="{BB962C8B-B14F-4D97-AF65-F5344CB8AC3E}">
        <p14:creationId xmlns:p14="http://schemas.microsoft.com/office/powerpoint/2010/main" val="119209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Grado de gravedad como grado de aversión al riesgo</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9229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3E9C474F-1ECD-4725-96F8-3AF984E4DF56}"/>
              </a:ext>
            </a:extLst>
          </p:cNvPr>
          <p:cNvSpPr txBox="1">
            <a:spLocks noChangeArrowheads="1"/>
          </p:cNvSpPr>
          <p:nvPr/>
        </p:nvSpPr>
        <p:spPr bwMode="auto">
          <a:xfrm>
            <a:off x="885508" y="759686"/>
            <a:ext cx="10139543" cy="498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s-ES" altLang="es-ES" sz="2400" b="1" kern="0" dirty="0">
                <a:latin typeface="Calibri" panose="020F0502020204030204" pitchFamily="34" charset="0"/>
              </a:rPr>
              <a:t>Para no perdernos, consideramos 3 grados de riesgos:</a:t>
            </a:r>
          </a:p>
          <a:p>
            <a:pPr algn="l" eaLnBrk="1" hangingPunct="1"/>
            <a:endParaRPr lang="es-ES" altLang="es-ES" sz="2400" b="1" kern="0" dirty="0">
              <a:latin typeface="Calibri" panose="020F0502020204030204" pitchFamily="34" charset="0"/>
            </a:endParaRPr>
          </a:p>
          <a:p>
            <a:pPr algn="l" eaLnBrk="1" hangingPunct="1"/>
            <a:r>
              <a:rPr lang="es-ES" altLang="es-ES" sz="2000" kern="0" dirty="0">
                <a:latin typeface="Calibri" panose="020F0502020204030204" pitchFamily="34" charset="0"/>
              </a:rPr>
              <a:t>a) </a:t>
            </a:r>
            <a:r>
              <a:rPr lang="es-ES" altLang="es-ES" sz="2800" b="1" u="sng" kern="0" dirty="0">
                <a:solidFill>
                  <a:srgbClr val="000000"/>
                </a:solidFill>
                <a:latin typeface="Calibri" panose="020F0502020204030204" pitchFamily="34" charset="0"/>
              </a:rPr>
              <a:t>Graves</a:t>
            </a:r>
            <a:r>
              <a:rPr lang="es-ES" altLang="es-ES" sz="2800" kern="0" dirty="0">
                <a:latin typeface="Calibri" panose="020F0502020204030204" pitchFamily="34" charset="0"/>
              </a:rPr>
              <a:t>, </a:t>
            </a:r>
            <a:r>
              <a:rPr lang="es-ES" altLang="es-ES" sz="2000" kern="0" dirty="0">
                <a:latin typeface="Calibri" panose="020F0502020204030204" pitchFamily="34" charset="0"/>
              </a:rPr>
              <a:t>que son los relacionados con la muerte, incapacidad o amenaza de la vida, y son críticos para la toma de decisiones clínicas. La metodología GRADE les asigna una puntuación ordinal de aversión al riesgo de 9, 8 ó 7, es decir de “importancia para el paciente”, término relacionado inversamente con la “utilidad”.</a:t>
            </a:r>
            <a:br>
              <a:rPr lang="es-ES" altLang="es-ES" sz="2000" kern="0" dirty="0">
                <a:latin typeface="Calibri" panose="020F0502020204030204" pitchFamily="34" charset="0"/>
              </a:rPr>
            </a:br>
            <a:endParaRPr lang="es-ES" altLang="es-ES" sz="2000" kern="0" dirty="0">
              <a:latin typeface="Calibri" panose="020F0502020204030204" pitchFamily="34" charset="0"/>
            </a:endParaRPr>
          </a:p>
          <a:p>
            <a:pPr algn="l" eaLnBrk="1" hangingPunct="1"/>
            <a:r>
              <a:rPr lang="es-ES" altLang="es-ES" sz="2000" kern="0" dirty="0">
                <a:latin typeface="Calibri" panose="020F0502020204030204" pitchFamily="34" charset="0"/>
              </a:rPr>
              <a:t>b) </a:t>
            </a:r>
            <a:r>
              <a:rPr lang="es-ES" altLang="es-ES" sz="2000" b="1" u="sng" kern="0" dirty="0">
                <a:solidFill>
                  <a:srgbClr val="000000"/>
                </a:solidFill>
                <a:latin typeface="Calibri" panose="020F0502020204030204" pitchFamily="34" charset="0"/>
              </a:rPr>
              <a:t>Moderados</a:t>
            </a:r>
            <a:r>
              <a:rPr lang="es-ES" altLang="es-ES" sz="2000" kern="0" dirty="0">
                <a:solidFill>
                  <a:srgbClr val="000000"/>
                </a:solidFill>
                <a:latin typeface="Calibri" panose="020F0502020204030204" pitchFamily="34" charset="0"/>
              </a:rPr>
              <a:t>, son los relacionados con un deterioro importante de la calidad de vida, o son susceptibles de convertirse en graves, y son importantes pero no críticos para la toma de decisiones clínicas. GRADE les asigna una puntuación ordinal de aversión al riesgo de 6, 5 ó 4.</a:t>
            </a:r>
            <a:br>
              <a:rPr lang="es-ES" altLang="es-ES" sz="2000" kern="0" dirty="0">
                <a:solidFill>
                  <a:srgbClr val="000000"/>
                </a:solidFill>
                <a:latin typeface="Calibri" panose="020F0502020204030204" pitchFamily="34" charset="0"/>
              </a:rPr>
            </a:br>
            <a:endParaRPr lang="es-ES" altLang="es-ES" sz="2000" kern="0" dirty="0">
              <a:solidFill>
                <a:srgbClr val="000000"/>
              </a:solidFill>
              <a:latin typeface="Calibri" panose="020F0502020204030204" pitchFamily="34" charset="0"/>
            </a:endParaRPr>
          </a:p>
          <a:p>
            <a:pPr algn="l" eaLnBrk="1" hangingPunct="1"/>
            <a:r>
              <a:rPr lang="es-ES" altLang="es-ES" sz="2000" kern="0" dirty="0">
                <a:solidFill>
                  <a:srgbClr val="000000"/>
                </a:solidFill>
                <a:latin typeface="Calibri" panose="020F0502020204030204" pitchFamily="34" charset="0"/>
              </a:rPr>
              <a:t>c) </a:t>
            </a:r>
            <a:r>
              <a:rPr lang="es-ES" altLang="es-ES" sz="1400" b="1" u="sng" kern="0" dirty="0">
                <a:solidFill>
                  <a:srgbClr val="000000"/>
                </a:solidFill>
                <a:latin typeface="Calibri" panose="020F0502020204030204" pitchFamily="34" charset="0"/>
              </a:rPr>
              <a:t>Leves</a:t>
            </a:r>
            <a:r>
              <a:rPr lang="es-ES" altLang="es-ES" sz="2000" b="1" kern="0" dirty="0">
                <a:solidFill>
                  <a:srgbClr val="000000"/>
                </a:solidFill>
                <a:latin typeface="Calibri" panose="020F0502020204030204" pitchFamily="34" charset="0"/>
              </a:rPr>
              <a:t>,</a:t>
            </a:r>
            <a:r>
              <a:rPr lang="es-ES" altLang="es-ES" sz="2000" kern="0" dirty="0">
                <a:solidFill>
                  <a:srgbClr val="000000"/>
                </a:solidFill>
                <a:latin typeface="Calibri" panose="020F0502020204030204" pitchFamily="34" charset="0"/>
              </a:rPr>
              <a:t> son los relacionados con un deterioro no importante en la calidad de vida, y no son susceptibles de convertirse en graves. No son importantes para la toma de decisiones clínicas y GRADE les asigna una puntuación ordinal de 3, 2 ó 1.</a:t>
            </a:r>
          </a:p>
        </p:txBody>
      </p:sp>
    </p:spTree>
    <p:extLst>
      <p:ext uri="{BB962C8B-B14F-4D97-AF65-F5344CB8AC3E}">
        <p14:creationId xmlns:p14="http://schemas.microsoft.com/office/powerpoint/2010/main" val="45802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a:extLst>
              <a:ext uri="{FF2B5EF4-FFF2-40B4-BE49-F238E27FC236}">
                <a16:creationId xmlns:a16="http://schemas.microsoft.com/office/drawing/2014/main" id="{BA3864D0-8383-46A4-8C82-C4DA0C33ACD2}"/>
              </a:ext>
            </a:extLst>
          </p:cNvPr>
          <p:cNvPicPr>
            <a:picLocks noChangeAspect="1"/>
          </p:cNvPicPr>
          <p:nvPr/>
        </p:nvPicPr>
        <p:blipFill>
          <a:blip r:embed="rId2"/>
          <a:stretch>
            <a:fillRect/>
          </a:stretch>
        </p:blipFill>
        <p:spPr>
          <a:xfrm>
            <a:off x="347626" y="1065229"/>
            <a:ext cx="11418131" cy="4562573"/>
          </a:xfrm>
          <a:prstGeom prst="rect">
            <a:avLst/>
          </a:prstGeom>
        </p:spPr>
      </p:pic>
    </p:spTree>
    <p:extLst>
      <p:ext uri="{BB962C8B-B14F-4D97-AF65-F5344CB8AC3E}">
        <p14:creationId xmlns:p14="http://schemas.microsoft.com/office/powerpoint/2010/main" val="84502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Estructura narrativa de un Resumen de Evaluación GRADE de un </a:t>
            </a:r>
            <a:r>
              <a:rPr lang="es-ES" sz="3600" dirty="0">
                <a:solidFill>
                  <a:schemeClr val="accent4">
                    <a:lumMod val="75000"/>
                  </a:schemeClr>
                </a:solidFill>
              </a:rPr>
              <a:t>ECA particular</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756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3DA1780-DD3B-4BAA-8618-07264424018E}"/>
              </a:ext>
            </a:extLst>
          </p:cNvPr>
          <p:cNvSpPr>
            <a:spLocks noGrp="1"/>
          </p:cNvSpPr>
          <p:nvPr>
            <p:ph type="subTitle" idx="1"/>
          </p:nvPr>
        </p:nvSpPr>
        <p:spPr>
          <a:xfrm>
            <a:off x="414603" y="446314"/>
            <a:ext cx="11074400" cy="5965372"/>
          </a:xfrm>
        </p:spPr>
        <p:txBody>
          <a:bodyPr>
            <a:normAutofit/>
          </a:bodyPr>
          <a:lstStyle/>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Resumen GRADE de un </a:t>
            </a:r>
            <a:r>
              <a:rPr lang="es-ES" b="1" dirty="0">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rPr>
              <a:t>ECA particular</a:t>
            </a:r>
            <a:r>
              <a:rPr lang="es-ES" b="1" dirty="0">
                <a:latin typeface="Calibri" panose="020F0502020204030204" pitchFamily="34" charset="0"/>
                <a:ea typeface="Times New Roman" panose="02020603050405020304" pitchFamily="18" charset="0"/>
                <a:cs typeface="Times New Roman" panose="02020603050405020304" pitchFamily="18" charset="0"/>
              </a:rPr>
              <a:t> : </a:t>
            </a:r>
            <a:r>
              <a:rPr lang="es-ES" sz="22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Título en formato “PICO”: …..</a:t>
            </a:r>
            <a:endParaRPr lang="es-ES" sz="22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s-ES" sz="1800" i="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Referencia bibliográfica completa: …….</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Nosotros adaptamos las preguntas dentro de una estructura narrativa (problema, trama, crisis, resolución) </a:t>
            </a:r>
          </a:p>
          <a:p>
            <a:pPr algn="just">
              <a:lnSpc>
                <a:spcPct val="100000"/>
              </a:lnSpc>
              <a:spcAft>
                <a:spcPts val="0"/>
              </a:spcAft>
            </a:pP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Como regla del dedo, la estructura narrativa puede recordarse con el acrónimo </a:t>
            </a:r>
            <a:r>
              <a:rPr lang="es-ES" sz="1700" i="1" dirty="0">
                <a:latin typeface="Calibri" panose="020F0502020204030204" pitchFamily="34" charset="0"/>
                <a:ea typeface="Times New Roman" panose="02020603050405020304" pitchFamily="18" charset="0"/>
                <a:cs typeface="Times New Roman" panose="02020603050405020304" pitchFamily="18" charset="0"/>
              </a:rPr>
              <a:t>IDEAL:</a:t>
            </a:r>
            <a:r>
              <a:rPr lang="es-ES" sz="1700" dirty="0">
                <a:latin typeface="Calibri" panose="020F0502020204030204" pitchFamily="34" charset="0"/>
                <a:ea typeface="Times New Roman" panose="02020603050405020304" pitchFamily="18" charset="0"/>
                <a:cs typeface="Times New Roman" panose="02020603050405020304" pitchFamily="18" charset="0"/>
              </a:rPr>
              <a:t>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I</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dentificación del problema;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D</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efinición del problema;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E</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strategias (de juntar y separar términos sobre el papel) para reducir el problema;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A</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ctuaciones llevadas a cabo;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L</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ogros o resultados obtenidos. </a:t>
            </a:r>
          </a:p>
          <a:p>
            <a:pPr algn="just">
              <a:spcAft>
                <a:spcPts val="0"/>
              </a:spcAft>
            </a:pPr>
            <a:endParaRPr lang="es-ES" sz="8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 sz="2000" i="1" u="sng" dirty="0">
                <a:latin typeface="Calibri" panose="020F0502020204030204" pitchFamily="34" charset="0"/>
                <a:cs typeface="Calibri" panose="020F0502020204030204" pitchFamily="34" charset="0"/>
              </a:rPr>
              <a:t>I</a:t>
            </a:r>
            <a:r>
              <a:rPr lang="es-ES" sz="2000" i="1" dirty="0">
                <a:latin typeface="Calibri" panose="020F0502020204030204" pitchFamily="34" charset="0"/>
                <a:cs typeface="Calibri" panose="020F0502020204030204" pitchFamily="34" charset="0"/>
              </a:rPr>
              <a:t> y </a:t>
            </a:r>
            <a:r>
              <a:rPr lang="es-ES" sz="2000" i="1" u="sng" dirty="0">
                <a:latin typeface="Calibri" panose="020F0502020204030204" pitchFamily="34" charset="0"/>
                <a:cs typeface="Calibri" panose="020F0502020204030204" pitchFamily="34" charset="0"/>
              </a:rPr>
              <a:t>D</a:t>
            </a:r>
            <a:r>
              <a:rPr lang="es-ES" sz="2000" i="1" dirty="0">
                <a:solidFill>
                  <a:srgbClr val="990099"/>
                </a:solidFill>
                <a:latin typeface="Calibri" panose="020F0502020204030204" pitchFamily="34" charset="0"/>
                <a:cs typeface="Calibri" panose="020F0502020204030204" pitchFamily="34" charset="0"/>
              </a:rPr>
              <a:t>	I. INTRODUCCIÓN</a:t>
            </a:r>
          </a:p>
          <a:p>
            <a:pPr algn="just">
              <a:spcAft>
                <a:spcPts val="0"/>
              </a:spcAft>
            </a:pPr>
            <a:r>
              <a:rPr lang="es-ES" sz="2000" i="1" u="sng" dirty="0">
                <a:latin typeface="Calibri" panose="020F0502020204030204" pitchFamily="34" charset="0"/>
                <a:cs typeface="Calibri" panose="020F0502020204030204" pitchFamily="34" charset="0"/>
              </a:rPr>
              <a:t>E</a:t>
            </a:r>
            <a:r>
              <a:rPr lang="es-ES" sz="2000" i="1" dirty="0">
                <a:solidFill>
                  <a:srgbClr val="990099"/>
                </a:solidFill>
                <a:latin typeface="Calibri" panose="020F0502020204030204" pitchFamily="34" charset="0"/>
                <a:cs typeface="Calibri" panose="020F0502020204030204" pitchFamily="34" charset="0"/>
              </a:rPr>
              <a:t>	II. LO PROYECTADO</a:t>
            </a:r>
          </a:p>
          <a:p>
            <a:pPr algn="just">
              <a:spcAft>
                <a:spcPts val="0"/>
              </a:spcAft>
            </a:pPr>
            <a:r>
              <a:rPr lang="es-ES" sz="2000" i="1" u="sng" dirty="0">
                <a:latin typeface="Calibri" panose="020F0502020204030204" pitchFamily="34" charset="0"/>
                <a:cs typeface="Calibri" panose="020F0502020204030204" pitchFamily="34" charset="0"/>
              </a:rPr>
              <a:t>A</a:t>
            </a:r>
            <a:r>
              <a:rPr lang="es-ES" sz="2000" i="1" dirty="0">
                <a:latin typeface="Calibri" panose="020F0502020204030204" pitchFamily="34" charset="0"/>
                <a:cs typeface="Calibri" panose="020F0502020204030204" pitchFamily="34" charset="0"/>
              </a:rPr>
              <a:t> y </a:t>
            </a:r>
            <a:r>
              <a:rPr lang="es-ES" sz="2000" i="1" u="sng" dirty="0">
                <a:latin typeface="Calibri" panose="020F0502020204030204" pitchFamily="34" charset="0"/>
                <a:cs typeface="Calibri" panose="020F0502020204030204" pitchFamily="34" charset="0"/>
              </a:rPr>
              <a:t>L</a:t>
            </a:r>
            <a:r>
              <a:rPr lang="es-ES" sz="2000" i="1" dirty="0">
                <a:solidFill>
                  <a:srgbClr val="990099"/>
                </a:solidFill>
                <a:latin typeface="Calibri" panose="020F0502020204030204" pitchFamily="34" charset="0"/>
                <a:cs typeface="Calibri" panose="020F0502020204030204" pitchFamily="34" charset="0"/>
              </a:rPr>
              <a:t>	III. LO CONSEGUIDO</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IV. COMENTARIOS, DISCUSIÓN Y OPINIÓN DEL EVALUADOR</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V. CONFLICTOS DE INTERESES y VEROSIMILITUD (“validez”) DE LOS RESULTADOS</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VI. CONCLUSIONES </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VII. RECOMENDACIONES (si prudencialmente es mejor ofrecerlas que no ofrecerlas)</a:t>
            </a:r>
          </a:p>
          <a:p>
            <a:pPr algn="just">
              <a:spcAft>
                <a:spcPts val="0"/>
              </a:spcAft>
            </a:pPr>
            <a:endParaRPr lang="es-ES" dirty="0">
              <a:latin typeface="Arial" panose="020B0604020202020204" pitchFamily="34" charset="0"/>
              <a:ea typeface="Times New Roman" panose="02020603050405020304" pitchFamily="18"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50865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3DA1780-DD3B-4BAA-8618-07264424018E}"/>
              </a:ext>
            </a:extLst>
          </p:cNvPr>
          <p:cNvSpPr>
            <a:spLocks noGrp="1"/>
          </p:cNvSpPr>
          <p:nvPr>
            <p:ph type="subTitle" idx="1"/>
          </p:nvPr>
        </p:nvSpPr>
        <p:spPr>
          <a:xfrm>
            <a:off x="810705" y="562688"/>
            <a:ext cx="9935852" cy="4376957"/>
          </a:xfrm>
        </p:spPr>
        <p:txBody>
          <a:bodyPr>
            <a:normAutofit fontScale="25000" lnSpcReduction="20000"/>
          </a:bodyPr>
          <a:lstStyle/>
          <a:p>
            <a:pPr algn="just">
              <a:lnSpc>
                <a:spcPct val="120000"/>
              </a:lnSpc>
              <a:spcAft>
                <a:spcPts val="0"/>
              </a:spcAft>
            </a:pPr>
            <a:r>
              <a:rPr lang="es-ES" sz="8000" b="1" dirty="0">
                <a:latin typeface="Calibri" panose="020F0502020204030204" pitchFamily="34" charset="0"/>
                <a:ea typeface="Times New Roman" panose="02020603050405020304" pitchFamily="18" charset="0"/>
                <a:cs typeface="Times New Roman" panose="02020603050405020304" pitchFamily="18" charset="0"/>
              </a:rPr>
              <a:t>Para ver paso a paso las preguntas y las respuestas resolvemos en la práctica el Resumen de una Evaluación GRADE del Ensayo Clínico </a:t>
            </a:r>
            <a:r>
              <a:rPr lang="es-ES" sz="8000" b="1" dirty="0" err="1">
                <a:latin typeface="Calibri" panose="020F0502020204030204" pitchFamily="34" charset="0"/>
                <a:ea typeface="Times New Roman" panose="02020603050405020304" pitchFamily="18" charset="0"/>
                <a:cs typeface="Times New Roman" panose="02020603050405020304" pitchFamily="18" charset="0"/>
              </a:rPr>
              <a:t>PROactive</a:t>
            </a:r>
            <a:r>
              <a:rPr lang="es-ES" sz="8000" b="1" dirty="0">
                <a:latin typeface="Calibri" panose="020F0502020204030204" pitchFamily="34" charset="0"/>
                <a:ea typeface="Times New Roman" panose="02020603050405020304" pitchFamily="18" charset="0"/>
                <a:cs typeface="Times New Roman" panose="02020603050405020304" pitchFamily="18" charset="0"/>
              </a:rPr>
              <a:t> </a:t>
            </a:r>
            <a:r>
              <a:rPr lang="es-ES" sz="80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en el siguiente apartado:</a:t>
            </a:r>
          </a:p>
          <a:p>
            <a:pPr algn="just">
              <a:lnSpc>
                <a:spcPct val="120000"/>
              </a:lnSpc>
              <a:spcAft>
                <a:spcPts val="0"/>
              </a:spcAft>
            </a:pPr>
            <a:endParaRPr lang="es-ES" sz="20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ES" sz="8000" dirty="0">
                <a:hlinkClick r:id="rId2"/>
              </a:rPr>
              <a:t>http://evalmed.es/2020/04/20/modulo-1-3-practica-para-elaborar-una-evaluacion-grade/</a:t>
            </a:r>
            <a:endParaRPr lang="es-ES" sz="8000" dirty="0"/>
          </a:p>
          <a:p>
            <a:pPr algn="l">
              <a:lnSpc>
                <a:spcPct val="120000"/>
              </a:lnSpc>
            </a:pPr>
            <a:endParaRPr lang="es-ES" sz="4200" dirty="0"/>
          </a:p>
          <a:p>
            <a:pPr algn="l">
              <a:lnSpc>
                <a:spcPct val="120000"/>
              </a:lnSpc>
            </a:pPr>
            <a:endParaRPr lang="es-ES" sz="4200" dirty="0"/>
          </a:p>
          <a:p>
            <a:pPr algn="l">
              <a:lnSpc>
                <a:spcPct val="120000"/>
              </a:lnSpc>
            </a:pPr>
            <a:r>
              <a:rPr lang="es-ES" sz="4200" dirty="0"/>
              <a:t>--------------------------------------------------------------------------------</a:t>
            </a:r>
          </a:p>
          <a:p>
            <a:pPr algn="l">
              <a:lnSpc>
                <a:spcPct val="120000"/>
              </a:lnSpc>
            </a:pPr>
            <a:r>
              <a:rPr lang="es-ES" sz="6000" dirty="0"/>
              <a:t>Si alguien quiere introducirse en el sistema filosófico de la ciencias conocido como </a:t>
            </a:r>
            <a:r>
              <a:rPr lang="es-ES" sz="6000" i="1" dirty="0"/>
              <a:t>El cierre categorial de las ciencias</a:t>
            </a:r>
            <a:r>
              <a:rPr lang="es-ES" sz="6000" dirty="0"/>
              <a:t>, de la Escuela de Filosofía de Oviedo, puede comenzar consultando dos de nuestros “Puntos de Vista”, concretamente:</a:t>
            </a:r>
          </a:p>
          <a:p>
            <a:pPr algn="l">
              <a:lnSpc>
                <a:spcPct val="120000"/>
              </a:lnSpc>
            </a:pPr>
            <a:endParaRPr lang="es-ES" sz="2000" dirty="0"/>
          </a:p>
          <a:p>
            <a:pPr algn="just">
              <a:lnSpc>
                <a:spcPct val="120000"/>
              </a:lnSpc>
              <a:spcAft>
                <a:spcPts val="0"/>
              </a:spcAft>
            </a:pPr>
            <a:r>
              <a:rPr lang="es-ES" sz="6000" dirty="0">
                <a:latin typeface="Calibri" panose="020F0502020204030204" pitchFamily="34" charset="0"/>
                <a:ea typeface="Calibri" panose="020F0502020204030204" pitchFamily="34" charset="0"/>
                <a:cs typeface="Times New Roman" panose="02020603050405020304" pitchFamily="18" charset="0"/>
              </a:rPr>
              <a:t>PUNTO DE VISTA:  </a:t>
            </a:r>
            <a:r>
              <a:rPr lang="es-ES" sz="6000" i="1" dirty="0">
                <a:latin typeface="Calibri" panose="020F0502020204030204" pitchFamily="34" charset="0"/>
                <a:ea typeface="Calibri" panose="020F0502020204030204" pitchFamily="34" charset="0"/>
                <a:cs typeface="Times New Roman" panose="02020603050405020304" pitchFamily="18" charset="0"/>
              </a:rPr>
              <a:t>De qué clases de evidencias o verdades hablamos cuando hablamos de “Medicina Basada en la Evidencia</a:t>
            </a:r>
            <a:r>
              <a:rPr lang="es-ES" sz="6000" dirty="0">
                <a:latin typeface="Calibri" panose="020F0502020204030204" pitchFamily="34" charset="0"/>
                <a:ea typeface="Calibri" panose="020F0502020204030204" pitchFamily="34" charset="0"/>
                <a:cs typeface="Times New Roman" panose="02020603050405020304" pitchFamily="18" charset="0"/>
              </a:rPr>
              <a:t>”. Web </a:t>
            </a:r>
            <a:r>
              <a:rPr lang="es-ES" sz="6000" dirty="0" err="1">
                <a:latin typeface="Calibri" panose="020F0502020204030204" pitchFamily="34" charset="0"/>
                <a:ea typeface="Calibri" panose="020F0502020204030204" pitchFamily="34" charset="0"/>
                <a:cs typeface="Times New Roman" panose="02020603050405020304" pitchFamily="18" charset="0"/>
              </a:rPr>
              <a:t>evalmed</a:t>
            </a:r>
            <a:r>
              <a:rPr lang="es-ES" sz="6000" dirty="0">
                <a:latin typeface="Calibri" panose="020F0502020204030204" pitchFamily="34" charset="0"/>
                <a:ea typeface="Calibri" panose="020F0502020204030204" pitchFamily="34" charset="0"/>
                <a:cs typeface="Times New Roman" panose="02020603050405020304" pitchFamily="18" charset="0"/>
              </a:rPr>
              <a:t>, 3-ago-2022. Disponible en: </a:t>
            </a:r>
            <a:r>
              <a:rPr lang="es-ES" sz="6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http://evalmed.es/2022/08/03/pv-de-que-clases-de-evidencias-o-verdades-hablamos/</a:t>
            </a:r>
            <a:endParaRPr lang="es-ES" sz="60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6000" dirty="0">
                <a:latin typeface="Calibri" panose="020F0502020204030204" pitchFamily="34" charset="0"/>
                <a:ea typeface="Times New Roman" panose="02020603050405020304" pitchFamily="18" charset="0"/>
                <a:cs typeface="Times New Roman" panose="02020603050405020304" pitchFamily="18" charset="0"/>
              </a:rPr>
              <a:t>PUNTO DE VISTA: </a:t>
            </a:r>
            <a:r>
              <a:rPr lang="es-ES" sz="6000" i="1" dirty="0">
                <a:latin typeface="Calibri" panose="020F0502020204030204" pitchFamily="34" charset="0"/>
                <a:ea typeface="Times New Roman" panose="02020603050405020304" pitchFamily="18" charset="0"/>
                <a:cs typeface="Times New Roman" panose="02020603050405020304" pitchFamily="18" charset="0"/>
              </a:rPr>
              <a:t>Qué significan “validez”, “calidad” o “certeza” de un resultado en el campo de la epidemiología clínica, desde las coordenadas de la Teoría del Cierre Categorial de las Ciencias.</a:t>
            </a:r>
            <a:r>
              <a:rPr lang="es-ES" sz="6000" b="1" dirty="0">
                <a:latin typeface="Calibri" panose="020F0502020204030204" pitchFamily="34" charset="0"/>
                <a:ea typeface="Times New Roman" panose="02020603050405020304" pitchFamily="18" charset="0"/>
                <a:cs typeface="Times New Roman" panose="02020603050405020304" pitchFamily="18" charset="0"/>
              </a:rPr>
              <a:t> </a:t>
            </a:r>
            <a:r>
              <a:rPr lang="es-ES" sz="6000" dirty="0">
                <a:latin typeface="Calibri" panose="020F0502020204030204" pitchFamily="34" charset="0"/>
                <a:ea typeface="Times New Roman" panose="02020603050405020304" pitchFamily="18" charset="0"/>
                <a:cs typeface="Times New Roman" panose="02020603050405020304" pitchFamily="18" charset="0"/>
              </a:rPr>
              <a:t>Web </a:t>
            </a:r>
            <a:r>
              <a:rPr lang="es-ES" sz="6000" dirty="0" err="1">
                <a:latin typeface="Calibri" panose="020F0502020204030204" pitchFamily="34" charset="0"/>
                <a:ea typeface="Times New Roman" panose="02020603050405020304" pitchFamily="18" charset="0"/>
                <a:cs typeface="Times New Roman" panose="02020603050405020304" pitchFamily="18" charset="0"/>
              </a:rPr>
              <a:t>evalmed</a:t>
            </a:r>
            <a:r>
              <a:rPr lang="es-ES" sz="6000" dirty="0">
                <a:latin typeface="Calibri" panose="020F0502020204030204" pitchFamily="34" charset="0"/>
                <a:ea typeface="Times New Roman" panose="02020603050405020304" pitchFamily="18" charset="0"/>
                <a:cs typeface="Times New Roman" panose="02020603050405020304" pitchFamily="18" charset="0"/>
              </a:rPr>
              <a:t>, 19-feb-2023. Disponible en: </a:t>
            </a:r>
            <a:r>
              <a:rPr lang="es-ES" sz="60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http://evalmed.es/2023/02/19/pv-que-significa-validez-calidad-o-certeza-de-un-resultado/</a:t>
            </a:r>
            <a:endParaRPr lang="es-ES" sz="6000" dirty="0">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pPr>
            <a:endParaRPr lang="es-ES" sz="7200" dirty="0"/>
          </a:p>
          <a:p>
            <a:pPr algn="l">
              <a:lnSpc>
                <a:spcPct val="110000"/>
              </a:lnSpc>
            </a:pPr>
            <a:endParaRPr lang="es-ES" sz="1600" dirty="0"/>
          </a:p>
          <a:p>
            <a:pPr algn="l">
              <a:lnSpc>
                <a:spcPct val="110000"/>
              </a:lnSpc>
            </a:pPr>
            <a:endParaRPr lang="es-ES" sz="1600" dirty="0"/>
          </a:p>
          <a:p>
            <a:pPr algn="l">
              <a:lnSpc>
                <a:spcPct val="110000"/>
              </a:lnSpc>
            </a:pPr>
            <a:endParaRPr lang="es-ES" sz="1600" dirty="0"/>
          </a:p>
          <a:p>
            <a:pPr algn="l">
              <a:lnSpc>
                <a:spcPct val="110000"/>
              </a:lnSpc>
            </a:pPr>
            <a:endParaRPr lang="es-ES" sz="1600" dirty="0"/>
          </a:p>
          <a:p>
            <a:pPr algn="l"/>
            <a:endParaRPr lang="es-ES" sz="1600" dirty="0"/>
          </a:p>
        </p:txBody>
      </p:sp>
    </p:spTree>
    <p:extLst>
      <p:ext uri="{BB962C8B-B14F-4D97-AF65-F5344CB8AC3E}">
        <p14:creationId xmlns:p14="http://schemas.microsoft.com/office/powerpoint/2010/main" val="2733193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3998" y="1676330"/>
            <a:ext cx="9144000" cy="4322798"/>
          </a:xfrm>
        </p:spPr>
        <p:txBody>
          <a:bodyPr>
            <a:normAutofit/>
          </a:bodyPr>
          <a:lstStyle/>
          <a:p>
            <a:r>
              <a:rPr lang="es-ES" sz="4200" dirty="0"/>
              <a:t>Tipos de estudios de investigación de resultados en salud </a:t>
            </a:r>
            <a:endParaRPr lang="es-ES" sz="3600" dirty="0"/>
          </a:p>
          <a:p>
            <a:pPr algn="l"/>
            <a:endParaRPr lang="es-ES" sz="2000" dirty="0"/>
          </a:p>
          <a:p>
            <a:pPr algn="l"/>
            <a:r>
              <a:rPr lang="es-ES" sz="1900" dirty="0"/>
              <a:t>Para el diseño de una investigación propia y su implementación por los Servicios de Farmacovigilancia son perfectamente factibles los tipos de estudios que se destacan sobre </a:t>
            </a:r>
            <a:r>
              <a:rPr lang="es-ES" sz="1900" dirty="0">
                <a:highlight>
                  <a:srgbClr val="00FFFF"/>
                </a:highlight>
              </a:rPr>
              <a:t>fondo azul</a:t>
            </a:r>
            <a:r>
              <a:rPr lang="es-ES" sz="1900" dirty="0"/>
              <a:t>.</a:t>
            </a:r>
          </a:p>
          <a:p>
            <a:pPr algn="l"/>
            <a:r>
              <a:rPr lang="es-ES" sz="1900" dirty="0"/>
              <a:t>Todos los tipos son factibles para que los Servicios de </a:t>
            </a:r>
            <a:r>
              <a:rPr lang="es-ES" sz="1900" dirty="0" err="1"/>
              <a:t>Farmacogilancia</a:t>
            </a:r>
            <a:r>
              <a:rPr lang="es-ES" sz="1900" dirty="0"/>
              <a:t> evalúen las investigaciones que han llevado a cabo terceros, destacándose sobre </a:t>
            </a:r>
            <a:r>
              <a:rPr lang="es-ES" sz="1900" dirty="0">
                <a:highlight>
                  <a:srgbClr val="FFFF00"/>
                </a:highlight>
              </a:rPr>
              <a:t>fondo amarillo</a:t>
            </a:r>
            <a:r>
              <a:rPr lang="es-ES" sz="1900" dirty="0"/>
              <a:t> los tipos de estudios de investigación de los denominados Planes de Gestión de Riesgos de la Industria.</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80929" y="1201702"/>
            <a:ext cx="9230139" cy="46259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7268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861E2BE-C111-4C0F-94C5-76F26467ECB0}"/>
              </a:ext>
            </a:extLst>
          </p:cNvPr>
          <p:cNvSpPr>
            <a:spLocks noGrp="1"/>
          </p:cNvSpPr>
          <p:nvPr>
            <p:ph type="subTitle" idx="1"/>
          </p:nvPr>
        </p:nvSpPr>
        <p:spPr>
          <a:xfrm>
            <a:off x="895350" y="543719"/>
            <a:ext cx="10401300" cy="5466556"/>
          </a:xfrm>
        </p:spPr>
        <p:txBody>
          <a:bodyPr/>
          <a:lstStyle/>
          <a:p>
            <a:pPr algn="just">
              <a:lnSpc>
                <a:spcPct val="100000"/>
              </a:lnSpc>
              <a:spcAft>
                <a:spcPts val="0"/>
              </a:spcAft>
            </a:pPr>
            <a:r>
              <a:rPr lang="es-ES" sz="2100" b="1" dirty="0">
                <a:latin typeface="Calibri" panose="020F0502020204030204" pitchFamily="34" charset="0"/>
                <a:ea typeface="Calibri" panose="020F0502020204030204" pitchFamily="34" charset="0"/>
                <a:cs typeface="Times New Roman" panose="02020603050405020304" pitchFamily="18" charset="0"/>
              </a:rPr>
              <a:t>Efecto [hecho desde fuera]</a:t>
            </a:r>
            <a:endParaRPr lang="es-ES" sz="2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100" dirty="0">
                <a:latin typeface="Calibri" panose="020F0502020204030204" pitchFamily="34" charset="0"/>
                <a:ea typeface="Calibri" panose="020F0502020204030204" pitchFamily="34" charset="0"/>
                <a:cs typeface="Times New Roman" panose="02020603050405020304" pitchFamily="18" charset="0"/>
              </a:rPr>
              <a:t>Proviene del latín </a:t>
            </a:r>
            <a:r>
              <a:rPr lang="es-ES" sz="2100" i="1" dirty="0" err="1">
                <a:latin typeface="Calibri" panose="020F0502020204030204" pitchFamily="34" charset="0"/>
                <a:ea typeface="Calibri" panose="020F0502020204030204" pitchFamily="34" charset="0"/>
                <a:cs typeface="Times New Roman" panose="02020603050405020304" pitchFamily="18" charset="0"/>
              </a:rPr>
              <a:t>effectus</a:t>
            </a:r>
            <a:r>
              <a:rPr lang="es-ES" sz="2100" dirty="0">
                <a:latin typeface="Calibri" panose="020F0502020204030204" pitchFamily="34" charset="0"/>
                <a:ea typeface="Calibri" panose="020F0502020204030204" pitchFamily="34" charset="0"/>
                <a:cs typeface="Times New Roman" panose="02020603050405020304" pitchFamily="18" charset="0"/>
              </a:rPr>
              <a:t>, que significa “acción realizada, resultado”. Deriva de </a:t>
            </a:r>
            <a:r>
              <a:rPr lang="es-ES" sz="2100" i="1" dirty="0" err="1">
                <a:latin typeface="Calibri" panose="020F0502020204030204" pitchFamily="34" charset="0"/>
                <a:ea typeface="Calibri" panose="020F0502020204030204" pitchFamily="34" charset="0"/>
                <a:cs typeface="Times New Roman" panose="02020603050405020304" pitchFamily="18" charset="0"/>
              </a:rPr>
              <a:t>efficere</a:t>
            </a:r>
            <a:r>
              <a:rPr lang="es-ES" sz="2100" dirty="0">
                <a:latin typeface="Calibri" panose="020F0502020204030204" pitchFamily="34" charset="0"/>
                <a:ea typeface="Calibri" panose="020F0502020204030204" pitchFamily="34" charset="0"/>
                <a:cs typeface="Times New Roman" panose="02020603050405020304" pitchFamily="18" charset="0"/>
              </a:rPr>
              <a:t> (“hacer completamente”), compuesto por </a:t>
            </a:r>
            <a:r>
              <a:rPr lang="es-ES" sz="2100" i="1" dirty="0">
                <a:latin typeface="Calibri" panose="020F0502020204030204" pitchFamily="34" charset="0"/>
                <a:ea typeface="Calibri" panose="020F0502020204030204" pitchFamily="34" charset="0"/>
                <a:cs typeface="Times New Roman" panose="02020603050405020304" pitchFamily="18" charset="0"/>
              </a:rPr>
              <a:t>ex</a:t>
            </a:r>
            <a:r>
              <a:rPr lang="es-ES" sz="2100" dirty="0">
                <a:latin typeface="Calibri" panose="020F0502020204030204" pitchFamily="34" charset="0"/>
                <a:ea typeface="Calibri" panose="020F0502020204030204" pitchFamily="34" charset="0"/>
                <a:cs typeface="Times New Roman" panose="02020603050405020304" pitchFamily="18" charset="0"/>
              </a:rPr>
              <a:t>- (“fuera”) y </a:t>
            </a:r>
            <a:r>
              <a:rPr lang="es-ES" sz="2100" i="1" dirty="0" err="1">
                <a:latin typeface="Calibri" panose="020F0502020204030204" pitchFamily="34" charset="0"/>
                <a:ea typeface="Calibri" panose="020F0502020204030204" pitchFamily="34" charset="0"/>
                <a:cs typeface="Times New Roman" panose="02020603050405020304" pitchFamily="18" charset="0"/>
              </a:rPr>
              <a:t>facere</a:t>
            </a:r>
            <a:r>
              <a:rPr lang="es-ES" sz="2100" dirty="0">
                <a:latin typeface="Calibri" panose="020F0502020204030204" pitchFamily="34" charset="0"/>
                <a:ea typeface="Calibri" panose="020F0502020204030204" pitchFamily="34" charset="0"/>
                <a:cs typeface="Times New Roman" panose="02020603050405020304" pitchFamily="18" charset="0"/>
              </a:rPr>
              <a:t> (“hacer”). La etimología de </a:t>
            </a:r>
            <a:r>
              <a:rPr lang="es-ES" sz="2100" b="1" dirty="0">
                <a:latin typeface="Calibri" panose="020F0502020204030204" pitchFamily="34" charset="0"/>
                <a:ea typeface="Calibri" panose="020F0502020204030204" pitchFamily="34" charset="0"/>
                <a:cs typeface="Times New Roman" panose="02020603050405020304" pitchFamily="18" charset="0"/>
              </a:rPr>
              <a:t>efecto</a:t>
            </a:r>
            <a:r>
              <a:rPr lang="es-ES" sz="2100" dirty="0">
                <a:latin typeface="Calibri" panose="020F0502020204030204" pitchFamily="34" charset="0"/>
                <a:ea typeface="Calibri" panose="020F0502020204030204" pitchFamily="34" charset="0"/>
                <a:cs typeface="Times New Roman" panose="02020603050405020304" pitchFamily="18" charset="0"/>
              </a:rPr>
              <a:t> (</a:t>
            </a:r>
            <a:r>
              <a:rPr lang="es-ES" sz="2100" i="1" dirty="0" err="1">
                <a:latin typeface="Calibri" panose="020F0502020204030204" pitchFamily="34" charset="0"/>
                <a:ea typeface="Calibri" panose="020F0502020204030204" pitchFamily="34" charset="0"/>
                <a:cs typeface="Times New Roman" panose="02020603050405020304" pitchFamily="18" charset="0"/>
              </a:rPr>
              <a:t>effectus</a:t>
            </a:r>
            <a:r>
              <a:rPr lang="es-ES" sz="2100" dirty="0">
                <a:latin typeface="Calibri" panose="020F0502020204030204" pitchFamily="34" charset="0"/>
                <a:ea typeface="Calibri" panose="020F0502020204030204" pitchFamily="34" charset="0"/>
                <a:cs typeface="Times New Roman" panose="02020603050405020304" pitchFamily="18" charset="0"/>
              </a:rPr>
              <a:t>: “resultado, consecuencia de una acción”) está directamente relacionada con el </a:t>
            </a:r>
            <a:r>
              <a:rPr lang="es-E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significado de </a:t>
            </a:r>
            <a:r>
              <a:rPr lang="es-ES" sz="21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efecto</a:t>
            </a:r>
            <a:r>
              <a:rPr lang="es-E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de un medicamento, en cuanto </a:t>
            </a:r>
            <a:r>
              <a:rPr lang="es-ES" sz="2100">
                <a:solidFill>
                  <a:srgbClr val="0000FF"/>
                </a:solidFill>
                <a:latin typeface="Calibri" panose="020F0502020204030204" pitchFamily="34" charset="0"/>
                <a:ea typeface="Calibri" panose="020F0502020204030204" pitchFamily="34" charset="0"/>
                <a:cs typeface="Times New Roman" panose="02020603050405020304" pitchFamily="18" charset="0"/>
              </a:rPr>
              <a:t>a algo </a:t>
            </a:r>
            <a:r>
              <a:rPr lang="es-ES" sz="21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“hecho (causado) desde fuera”</a:t>
            </a:r>
            <a:r>
              <a:rPr lang="es-ES" sz="2100"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100" dirty="0">
                <a:latin typeface="Calibri" panose="020F0502020204030204" pitchFamily="34" charset="0"/>
                <a:ea typeface="Calibri" panose="020F0502020204030204" pitchFamily="34" charset="0"/>
                <a:cs typeface="Times New Roman" panose="02020603050405020304" pitchFamily="18" charset="0"/>
              </a:rPr>
              <a:t>Recuérdese que hay dos haceres en latín, hacer como </a:t>
            </a:r>
            <a:r>
              <a:rPr lang="es-ES" sz="2100" b="1" i="1"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agere</a:t>
            </a:r>
            <a:r>
              <a:rPr lang="es-ES" sz="2100" dirty="0">
                <a:latin typeface="Calibri" panose="020F0502020204030204" pitchFamily="34" charset="0"/>
                <a:ea typeface="Calibri" panose="020F0502020204030204" pitchFamily="34" charset="0"/>
                <a:cs typeface="Times New Roman" panose="02020603050405020304" pitchFamily="18" charset="0"/>
              </a:rPr>
              <a:t> (la </a:t>
            </a:r>
            <a:r>
              <a:rPr lang="es-ES" sz="2100" i="1" dirty="0">
                <a:solidFill>
                  <a:srgbClr val="009900"/>
                </a:solidFill>
                <a:latin typeface="Calibri" panose="020F0502020204030204" pitchFamily="34" charset="0"/>
                <a:ea typeface="Calibri" panose="020F0502020204030204" pitchFamily="34" charset="0"/>
                <a:cs typeface="Times New Roman" panose="02020603050405020304" pitchFamily="18" charset="0"/>
              </a:rPr>
              <a:t>praxis</a:t>
            </a:r>
            <a:r>
              <a:rPr lang="es-ES" sz="2100" dirty="0">
                <a:latin typeface="Calibri" panose="020F0502020204030204" pitchFamily="34" charset="0"/>
                <a:ea typeface="Calibri" panose="020F0502020204030204" pitchFamily="34" charset="0"/>
                <a:cs typeface="Times New Roman" panose="02020603050405020304" pitchFamily="18" charset="0"/>
              </a:rPr>
              <a:t> griega: acciones humanas sin producción de objetos, como lo que hace un juez de instrucción o un médico cuando diagnostica, de donde deriva </a:t>
            </a:r>
            <a:r>
              <a:rPr lang="es-ES" sz="2100" i="1" dirty="0">
                <a:latin typeface="Calibri" panose="020F0502020204030204" pitchFamily="34" charset="0"/>
                <a:ea typeface="Calibri" panose="020F0502020204030204" pitchFamily="34" charset="0"/>
                <a:cs typeface="Times New Roman" panose="02020603050405020304" pitchFamily="18" charset="0"/>
              </a:rPr>
              <a:t>agente</a:t>
            </a:r>
            <a:r>
              <a:rPr lang="es-ES" sz="2100" dirty="0">
                <a:latin typeface="Calibri" panose="020F0502020204030204" pitchFamily="34" charset="0"/>
                <a:ea typeface="Calibri" panose="020F0502020204030204" pitchFamily="34" charset="0"/>
                <a:cs typeface="Times New Roman" panose="02020603050405020304" pitchFamily="18" charset="0"/>
              </a:rPr>
              <a:t>, siendo su virtud la prudencia, </a:t>
            </a:r>
            <a:r>
              <a:rPr lang="es-ES" sz="2100" i="1" dirty="0" err="1">
                <a:latin typeface="Calibri" panose="020F0502020204030204" pitchFamily="34" charset="0"/>
                <a:ea typeface="Calibri" panose="020F0502020204030204" pitchFamily="34" charset="0"/>
                <a:cs typeface="Times New Roman" panose="02020603050405020304" pitchFamily="18" charset="0"/>
              </a:rPr>
              <a:t>phronesis</a:t>
            </a:r>
            <a:r>
              <a:rPr lang="es-ES" sz="2100" dirty="0">
                <a:latin typeface="Calibri" panose="020F0502020204030204" pitchFamily="34" charset="0"/>
                <a:ea typeface="Calibri" panose="020F0502020204030204" pitchFamily="34" charset="0"/>
                <a:cs typeface="Times New Roman" panose="02020603050405020304" pitchFamily="18" charset="0"/>
              </a:rPr>
              <a:t>) y hacer como </a:t>
            </a:r>
            <a:r>
              <a:rPr lang="es-ES" sz="2100" b="1" i="1"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facere</a:t>
            </a:r>
            <a:r>
              <a:rPr lang="es-ES" sz="2100" i="1" dirty="0">
                <a:latin typeface="Calibri" panose="020F0502020204030204" pitchFamily="34" charset="0"/>
                <a:ea typeface="Calibri" panose="020F0502020204030204" pitchFamily="34" charset="0"/>
                <a:cs typeface="Times New Roman" panose="02020603050405020304" pitchFamily="18" charset="0"/>
              </a:rPr>
              <a:t> </a:t>
            </a:r>
            <a:r>
              <a:rPr lang="es-ES" sz="2100" dirty="0">
                <a:latin typeface="Calibri" panose="020F0502020204030204" pitchFamily="34" charset="0"/>
                <a:ea typeface="Calibri" panose="020F0502020204030204" pitchFamily="34" charset="0"/>
                <a:cs typeface="Times New Roman" panose="02020603050405020304" pitchFamily="18" charset="0"/>
              </a:rPr>
              <a:t>(la </a:t>
            </a:r>
            <a:r>
              <a:rPr lang="es-ES" sz="2100" i="1"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poiesis</a:t>
            </a:r>
            <a:r>
              <a:rPr lang="es-ES" sz="2100" dirty="0">
                <a:latin typeface="Calibri" panose="020F0502020204030204" pitchFamily="34" charset="0"/>
                <a:ea typeface="Calibri" panose="020F0502020204030204" pitchFamily="34" charset="0"/>
                <a:cs typeface="Times New Roman" panose="02020603050405020304" pitchFamily="18" charset="0"/>
              </a:rPr>
              <a:t> griega: acciones humanas con producción de objetos, como la escultura que hace un escultor o la escayola que pone un médico en una fractura, siendo su virtud la técnica y el arte técnico, </a:t>
            </a:r>
            <a:r>
              <a:rPr lang="es-ES" sz="2100" i="1" dirty="0" err="1">
                <a:latin typeface="Calibri" panose="020F0502020204030204" pitchFamily="34" charset="0"/>
                <a:ea typeface="Calibri" panose="020F0502020204030204" pitchFamily="34" charset="0"/>
                <a:cs typeface="Times New Roman" panose="02020603050405020304" pitchFamily="18" charset="0"/>
              </a:rPr>
              <a:t>techné</a:t>
            </a:r>
            <a:r>
              <a:rPr lang="es-ES" sz="2100" dirty="0">
                <a:latin typeface="Calibri" panose="020F0502020204030204" pitchFamily="34" charset="0"/>
                <a:ea typeface="Calibri" panose="020F0502020204030204" pitchFamily="34" charset="0"/>
                <a:cs typeface="Times New Roman" panose="02020603050405020304" pitchFamily="18" charset="0"/>
              </a:rPr>
              <a:t> y </a:t>
            </a:r>
            <a:r>
              <a:rPr lang="es-ES" sz="2100" i="1" dirty="0" err="1">
                <a:latin typeface="Calibri" panose="020F0502020204030204" pitchFamily="34" charset="0"/>
                <a:ea typeface="Calibri" panose="020F0502020204030204" pitchFamily="34" charset="0"/>
                <a:cs typeface="Times New Roman" panose="02020603050405020304" pitchFamily="18" charset="0"/>
              </a:rPr>
              <a:t>ars</a:t>
            </a:r>
            <a:r>
              <a:rPr lang="es-ES" sz="2100" dirty="0">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00000"/>
              </a:lnSpc>
              <a:spcAft>
                <a:spcPts val="0"/>
              </a:spcAft>
            </a:pPr>
            <a:r>
              <a:rPr lang="es-ES" sz="2100" dirty="0">
                <a:latin typeface="Calibri" panose="020F0502020204030204" pitchFamily="34" charset="0"/>
                <a:ea typeface="Calibri" panose="020F0502020204030204" pitchFamily="34" charset="0"/>
                <a:cs typeface="Times New Roman" panose="02020603050405020304" pitchFamily="18" charset="0"/>
              </a:rPr>
              <a:t>En la lengua española ambos significados operatorios están involucrados en “hacer”, y por tanto en “hecho”, habida cuenta de que no hay un </a:t>
            </a:r>
            <a:r>
              <a:rPr lang="es-ES" sz="2100" i="1" dirty="0" err="1">
                <a:latin typeface="Calibri" panose="020F0502020204030204" pitchFamily="34" charset="0"/>
                <a:ea typeface="Calibri" panose="020F0502020204030204" pitchFamily="34" charset="0"/>
                <a:cs typeface="Times New Roman" panose="02020603050405020304" pitchFamily="18" charset="0"/>
              </a:rPr>
              <a:t>agere</a:t>
            </a:r>
            <a:r>
              <a:rPr lang="es-ES" sz="2100" dirty="0">
                <a:latin typeface="Calibri" panose="020F0502020204030204" pitchFamily="34" charset="0"/>
                <a:ea typeface="Calibri" panose="020F0502020204030204" pitchFamily="34" charset="0"/>
                <a:cs typeface="Times New Roman" panose="02020603050405020304" pitchFamily="18" charset="0"/>
              </a:rPr>
              <a:t> sin </a:t>
            </a:r>
            <a:r>
              <a:rPr lang="es-ES" sz="2100" i="1" dirty="0" err="1">
                <a:latin typeface="Calibri" panose="020F0502020204030204" pitchFamily="34" charset="0"/>
                <a:ea typeface="Calibri" panose="020F0502020204030204" pitchFamily="34" charset="0"/>
                <a:cs typeface="Times New Roman" panose="02020603050405020304" pitchFamily="18" charset="0"/>
              </a:rPr>
              <a:t>facere</a:t>
            </a:r>
            <a:r>
              <a:rPr lang="es-ES" sz="2100" dirty="0">
                <a:latin typeface="Calibri" panose="020F0502020204030204" pitchFamily="34" charset="0"/>
                <a:ea typeface="Calibri" panose="020F0502020204030204" pitchFamily="34" charset="0"/>
                <a:cs typeface="Times New Roman" panose="02020603050405020304" pitchFamily="18" charset="0"/>
              </a:rPr>
              <a:t> ni un </a:t>
            </a:r>
            <a:r>
              <a:rPr lang="es-ES" sz="2100" i="1" dirty="0" err="1">
                <a:latin typeface="Calibri" panose="020F0502020204030204" pitchFamily="34" charset="0"/>
                <a:ea typeface="Calibri" panose="020F0502020204030204" pitchFamily="34" charset="0"/>
                <a:cs typeface="Times New Roman" panose="02020603050405020304" pitchFamily="18" charset="0"/>
              </a:rPr>
              <a:t>facere</a:t>
            </a:r>
            <a:r>
              <a:rPr lang="es-ES" sz="2100" dirty="0">
                <a:latin typeface="Calibri" panose="020F0502020204030204" pitchFamily="34" charset="0"/>
                <a:ea typeface="Calibri" panose="020F0502020204030204" pitchFamily="34" charset="0"/>
                <a:cs typeface="Times New Roman" panose="02020603050405020304" pitchFamily="18" charset="0"/>
              </a:rPr>
              <a:t> sin </a:t>
            </a:r>
            <a:r>
              <a:rPr lang="es-ES" sz="2100" i="1" dirty="0" err="1">
                <a:latin typeface="Calibri" panose="020F0502020204030204" pitchFamily="34" charset="0"/>
                <a:ea typeface="Calibri" panose="020F0502020204030204" pitchFamily="34" charset="0"/>
                <a:cs typeface="Times New Roman" panose="02020603050405020304" pitchFamily="18" charset="0"/>
              </a:rPr>
              <a:t>agere</a:t>
            </a:r>
            <a:r>
              <a:rPr lang="es-ES" sz="2100" dirty="0">
                <a:latin typeface="Calibri" panose="020F0502020204030204" pitchFamily="34" charset="0"/>
                <a:ea typeface="Calibri" panose="020F0502020204030204" pitchFamily="34" charset="0"/>
                <a:cs typeface="Times New Roman" panose="02020603050405020304" pitchFamily="18" charset="0"/>
              </a:rPr>
              <a:t>. </a:t>
            </a:r>
          </a:p>
          <a:p>
            <a:endParaRPr lang="es-ES" dirty="0"/>
          </a:p>
        </p:txBody>
      </p:sp>
    </p:spTree>
    <p:extLst>
      <p:ext uri="{BB962C8B-B14F-4D97-AF65-F5344CB8AC3E}">
        <p14:creationId xmlns:p14="http://schemas.microsoft.com/office/powerpoint/2010/main" val="75857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025542"/>
          </a:xfrm>
        </p:spPr>
        <p:txBody>
          <a:bodyPr>
            <a:normAutofit/>
          </a:bodyPr>
          <a:lstStyle/>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TIPOS DE ESTUDIOS DE INVESTIGACIÓN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Se pueden clasificar según varios criterios duales:</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1) Finalidad del estudio: a) descriptiva: describe los fenómenos; o b) analítica: además de lo anterior, analiza la hipotética conexión entre causa (factor) y efecto (desenlace).</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2) Secuencia temporal: a) transversal; o b) longitudinal.</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3) El investigador interviene o no sobre el factor de estudio: a) sí interviene (experimental); y b) no interviene (observacional). </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4) Cronología de los hechos respecto al momento de inicio del estudio: a) prospectivo; o b) retrospectivo.</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Éstos pueden articularse para una clasificación completa mediante la ramificación del primer criterio dual con el segundo, éste con el tercero, y así sucesivamente hasta agotarlos todos.</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72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284672"/>
          </a:xfrm>
        </p:spPr>
        <p:txBody>
          <a:bodyPr>
            <a:normAutofit fontScale="85000" lnSpcReduction="20000"/>
          </a:bodyPr>
          <a:lstStyle/>
          <a:p>
            <a:pPr algn="just">
              <a:lnSpc>
                <a:spcPct val="120000"/>
              </a:lnSpc>
              <a:spcAft>
                <a:spcPts val="0"/>
              </a:spcAft>
            </a:pPr>
            <a:r>
              <a:rPr lang="es-ES" b="1" i="1" dirty="0">
                <a:solidFill>
                  <a:srgbClr val="800080"/>
                </a:solidFill>
                <a:latin typeface="Calibri" panose="020F0502020204030204" pitchFamily="34" charset="0"/>
                <a:ea typeface="Calibri" panose="020F0502020204030204" pitchFamily="34" charset="0"/>
                <a:cs typeface="Times New Roman" panose="02020603050405020304" pitchFamily="18" charset="0"/>
              </a:rPr>
              <a:t>I. OBSERVACIONALES (DESCRIPTIVOS Y ANALÍTICOS)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endParaRPr lang="es-ES" sz="9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 OBSERVACIONALES DESCRIPTIVOS: </a:t>
            </a:r>
            <a:r>
              <a:rPr lang="es-ES" sz="2000" dirty="0">
                <a:latin typeface="Calibri" panose="020F0502020204030204" pitchFamily="34" charset="0"/>
                <a:ea typeface="Calibri" panose="020F0502020204030204" pitchFamily="34" charset="0"/>
                <a:cs typeface="Times New Roman" panose="02020603050405020304" pitchFamily="18" charset="0"/>
              </a:rPr>
              <a:t>1 solo grupo sobre el que el investigador no interviene (no determina las conductas de las personas incluidas), y lo observa para describir cualitativa y cuantitativamente las características (M1, M2 y M3) y resultados en salud de ese grupo. Puede que, mediante ese grupo, pretenda inferir las características (M1, M2 y M3) y resultados en salud de la Población universo de la que procede ese grupo.</a:t>
            </a:r>
          </a:p>
          <a:p>
            <a:pPr algn="just">
              <a:lnSpc>
                <a:spcPct val="12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Transversales: </a:t>
            </a:r>
            <a:r>
              <a:rPr lang="es-ES" sz="2000" dirty="0">
                <a:latin typeface="Calibri" panose="020F0502020204030204" pitchFamily="34" charset="0"/>
                <a:ea typeface="Calibri" panose="020F0502020204030204" pitchFamily="34" charset="0"/>
                <a:cs typeface="Times New Roman" panose="02020603050405020304" pitchFamily="18" charset="0"/>
              </a:rPr>
              <a:t>en un corte instantáneo o en período temporal fijo en su conjunto.</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prevalencia.</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Series de casos transversales.</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Evaluación de pruebas diagnósticas (sensibilidad-especificidad frente a un “patrón de oro”).</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Estudios de concordancia </a:t>
            </a:r>
            <a:r>
              <a:rPr lang="es-ES" sz="2000" dirty="0" err="1">
                <a:latin typeface="Calibri" panose="020F0502020204030204" pitchFamily="34" charset="0"/>
                <a:ea typeface="Calibri" panose="020F0502020204030204" pitchFamily="34" charset="0"/>
                <a:cs typeface="Times New Roman" panose="02020603050405020304" pitchFamily="18" charset="0"/>
              </a:rPr>
              <a:t>inter-observadores</a:t>
            </a:r>
            <a:r>
              <a:rPr lang="es-ES" sz="2000" dirty="0">
                <a:latin typeface="Calibri" panose="020F0502020204030204" pitchFamily="34" charset="0"/>
                <a:ea typeface="Calibri" panose="020F0502020204030204" pitchFamily="34" charset="0"/>
                <a:cs typeface="Times New Roman" panose="02020603050405020304" pitchFamily="18" charset="0"/>
              </a:rPr>
              <a:t> o </a:t>
            </a:r>
            <a:r>
              <a:rPr lang="es-ES" sz="2000" dirty="0" err="1">
                <a:latin typeface="Calibri" panose="020F0502020204030204" pitchFamily="34" charset="0"/>
                <a:ea typeface="Calibri" panose="020F0502020204030204" pitchFamily="34" charset="0"/>
                <a:cs typeface="Times New Roman" panose="02020603050405020304" pitchFamily="18" charset="0"/>
              </a:rPr>
              <a:t>intra-observadores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correlación entre dos variables.</a:t>
            </a:r>
          </a:p>
          <a:p>
            <a:pPr algn="just">
              <a:lnSpc>
                <a:spcPct val="12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Longitudinales: </a:t>
            </a:r>
            <a:r>
              <a:rPr lang="es-ES" sz="2000" dirty="0">
                <a:latin typeface="Calibri" panose="020F0502020204030204" pitchFamily="34" charset="0"/>
                <a:ea typeface="Calibri" panose="020F0502020204030204" pitchFamily="34" charset="0"/>
                <a:cs typeface="Times New Roman" panose="02020603050405020304" pitchFamily="18" charset="0"/>
              </a:rPr>
              <a:t>en función del tiempo.</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incidencia.</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Descripción de los efectos de una intervención no deliberada.</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Descripción de la “historia natural” de una enfermedad.</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789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130443"/>
          </a:xfrm>
        </p:spPr>
        <p:txBody>
          <a:bodyPr>
            <a:normAutofit/>
          </a:bodyPr>
          <a:lstStyle/>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B) OBSERVACIONALES ANALÍTICOS</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s-ES" sz="1700" dirty="0">
                <a:latin typeface="Calibri" panose="020F0502020204030204" pitchFamily="34" charset="0"/>
                <a:ea typeface="Calibri" panose="020F0502020204030204" pitchFamily="34" charset="0"/>
                <a:cs typeface="Times New Roman" panose="02020603050405020304" pitchFamily="18" charset="0"/>
              </a:rPr>
              <a:t> 2 grupos sobre los que el investigador no interviene (no determina la conducta de las personas incluidas), y los observa para analizar la hipotética conexión entre causa y efecto.</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700" b="1" dirty="0">
                <a:latin typeface="Calibri" panose="020F0502020204030204" pitchFamily="34" charset="0"/>
                <a:ea typeface="Calibri" panose="020F0502020204030204" pitchFamily="34" charset="0"/>
                <a:cs typeface="Times New Roman" panose="02020603050405020304" pitchFamily="18" charset="0"/>
              </a:rPr>
              <a:t>1º Desde la causa al efecto: </a:t>
            </a:r>
            <a:r>
              <a:rPr lang="es-ES" sz="1700" dirty="0">
                <a:latin typeface="Calibri" panose="020F0502020204030204" pitchFamily="34" charset="0"/>
                <a:ea typeface="Calibri" panose="020F0502020204030204" pitchFamily="34" charset="0"/>
                <a:cs typeface="Times New Roman" panose="02020603050405020304" pitchFamily="18" charset="0"/>
              </a:rPr>
              <a:t>Un grupo de expuestos al factor de estudio (causa) y otro grupo de no expuestos, y tras un tiempo se comparan los eventos (efecto) que suceden en el primer grupo frente al segundo.</a:t>
            </a:r>
          </a:p>
          <a:p>
            <a:pPr algn="just">
              <a:lnSpc>
                <a:spcPct val="100000"/>
              </a:lnSpc>
              <a:spcAft>
                <a:spcPts val="0"/>
              </a:spcAft>
            </a:pPr>
            <a:r>
              <a:rPr lang="es-ES" sz="17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cohortes</a:t>
            </a: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prospectivos</a:t>
            </a: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00FFFF"/>
                </a:highlight>
                <a:latin typeface="Calibri" panose="020F0502020204030204" pitchFamily="34" charset="0"/>
                <a:ea typeface="Calibri" panose="020F0502020204030204" pitchFamily="34" charset="0"/>
                <a:cs typeface="Times New Roman" panose="02020603050405020304" pitchFamily="18" charset="0"/>
              </a:rPr>
              <a:t>retrospectivos</a:t>
            </a:r>
            <a:r>
              <a:rPr lang="es-ES" sz="1700" dirty="0">
                <a:latin typeface="Calibri" panose="020F0502020204030204" pitchFamily="34" charset="0"/>
                <a:ea typeface="Calibri" panose="020F0502020204030204" pitchFamily="34" charset="0"/>
                <a:cs typeface="Times New Roman" panose="02020603050405020304" pitchFamily="18" charset="0"/>
              </a:rPr>
              <a:t> o </a:t>
            </a:r>
            <a:r>
              <a:rPr lang="es-ES" sz="17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ambispectivos</a:t>
            </a:r>
            <a:r>
              <a:rPr lang="es-ES" sz="17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700" b="1" dirty="0">
                <a:latin typeface="Calibri" panose="020F0502020204030204" pitchFamily="34" charset="0"/>
                <a:ea typeface="Calibri" panose="020F0502020204030204" pitchFamily="34" charset="0"/>
                <a:cs typeface="Times New Roman" panose="02020603050405020304" pitchFamily="18" charset="0"/>
              </a:rPr>
              <a:t>2º Desde el efecto a la causa:</a:t>
            </a:r>
            <a:r>
              <a:rPr lang="es-ES" sz="1700" dirty="0">
                <a:latin typeface="Calibri" panose="020F0502020204030204" pitchFamily="34" charset="0"/>
                <a:ea typeface="Calibri" panose="020F0502020204030204" pitchFamily="34" charset="0"/>
                <a:cs typeface="Times New Roman" panose="02020603050405020304" pitchFamily="18" charset="0"/>
              </a:rPr>
              <a:t> Un grupo de casos que ha padecido los eventos (efecto) y un grupo de controles que no los ha padecido (ausencia de efecto), y tras un tiempo en retrospectiva se comparan cuántos han estado expuestos al factor de estudio (causa hipotética) en el grupo de casos frente al grupo de controles.</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00FFFF"/>
                </a:highlight>
                <a:latin typeface="Calibri" panose="020F0502020204030204" pitchFamily="34" charset="0"/>
                <a:ea typeface="Calibri" panose="020F0502020204030204" pitchFamily="34" charset="0"/>
                <a:cs typeface="Times New Roman" panose="02020603050405020304" pitchFamily="18" charset="0"/>
              </a:rPr>
              <a:t>Estudios de casos y controles</a:t>
            </a:r>
            <a:r>
              <a:rPr lang="es-ES" sz="17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Estudio de casos y controles anidado en una cohorte.</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849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379922"/>
          </a:xfrm>
        </p:spPr>
        <p:txBody>
          <a:bodyPr>
            <a:normAutofit lnSpcReduction="10000"/>
          </a:bodyPr>
          <a:lstStyle/>
          <a:p>
            <a:pPr algn="just">
              <a:spcAft>
                <a:spcPts val="0"/>
              </a:spcAft>
            </a:pPr>
            <a:r>
              <a:rPr lang="es-ES" sz="2000" b="1" i="1" dirty="0">
                <a:solidFill>
                  <a:srgbClr val="800080"/>
                </a:solidFill>
                <a:latin typeface="Calibri" panose="020F0502020204030204" pitchFamily="34" charset="0"/>
                <a:ea typeface="Calibri" panose="020F0502020204030204" pitchFamily="34" charset="0"/>
                <a:cs typeface="Times New Roman" panose="02020603050405020304" pitchFamily="18" charset="0"/>
              </a:rPr>
              <a:t>II. INTERVENCIONISTAS (EXPERIMENTALES y CUASI-EXPERIMENTALES)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Todos son analíticos, con 2 grupos para analizar la hipotética conexión entre causa y efecto, en los que el investigador interviene al menos en el grupo de intervención (exposición), determinando la conducta de las personas incluidas.</a:t>
            </a:r>
          </a:p>
          <a:p>
            <a:pPr algn="just">
              <a:lnSpc>
                <a:spcPct val="110000"/>
              </a:lnSpc>
              <a:spcAft>
                <a:spcPts val="0"/>
              </a:spcAft>
            </a:pP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 EXPERIMENTALES: </a:t>
            </a:r>
            <a:r>
              <a:rPr lang="es-ES" sz="1800" dirty="0">
                <a:latin typeface="Calibri" panose="020F0502020204030204" pitchFamily="34" charset="0"/>
                <a:ea typeface="Calibri" panose="020F0502020204030204" pitchFamily="34" charset="0"/>
                <a:cs typeface="Times New Roman" panose="02020603050405020304" pitchFamily="18" charset="0"/>
              </a:rPr>
              <a:t>El investigador determina la conducta de intervención y de control, y las asigna aleatoriamente.</a:t>
            </a: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1º El investigador aleatoriza de intervención y control a dos grupos distintos:</a:t>
            </a: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aleatorizados controlados en paralelo (ensayos clínicos). </a:t>
            </a:r>
            <a:r>
              <a:rPr lang="es-ES" sz="1800" dirty="0">
                <a:solidFill>
                  <a:srgbClr val="009900"/>
                </a:solidFill>
                <a:latin typeface="Calibri" panose="020F0502020204030204" pitchFamily="34" charset="0"/>
                <a:ea typeface="Calibri" panose="020F0502020204030204" pitchFamily="34" charset="0"/>
                <a:cs typeface="Times New Roman" panose="02020603050405020304" pitchFamily="18" charset="0"/>
              </a:rPr>
              <a:t>[En su límite de excelencia, éste es el que se toma como referencial, que llamamos ECA canónico teórico]</a:t>
            </a: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2º El investigador aleatoriza de intervención y control a un único grupo:</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s-ES" sz="1800" dirty="0">
                <a:latin typeface="Calibri" panose="020F0502020204030204" pitchFamily="34" charset="0"/>
                <a:ea typeface="Calibri" panose="020F0502020204030204" pitchFamily="34" charset="0"/>
                <a:cs typeface="Times New Roman" panose="02020603050405020304" pitchFamily="18" charset="0"/>
              </a:rPr>
              <a:t>- Estudios aleatorizados controlados cruzados (ensayos clínicos cruzados). </a:t>
            </a:r>
            <a:r>
              <a:rPr lang="es-ES" sz="1800" dirty="0">
                <a:solidFill>
                  <a:srgbClr val="008080"/>
                </a:solidFill>
                <a:latin typeface="Calibri" panose="020F0502020204030204" pitchFamily="34" charset="0"/>
                <a:ea typeface="Calibri" panose="020F0502020204030204" pitchFamily="34" charset="0"/>
                <a:cs typeface="Times New Roman" panose="02020603050405020304" pitchFamily="18" charset="0"/>
              </a:rPr>
              <a:t>[Al ser cada sujeto de investigación su propio control, éste tipo es de más validez interna]</a:t>
            </a:r>
          </a:p>
          <a:p>
            <a:pPr algn="just">
              <a:spcAft>
                <a:spcPts val="0"/>
              </a:spcAft>
            </a:pPr>
            <a:r>
              <a:rPr lang="es-ES" sz="9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34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379922"/>
          </a:xfrm>
        </p:spPr>
        <p:txBody>
          <a:bodyPr>
            <a:normAutofit/>
          </a:bodyPr>
          <a:lstStyle/>
          <a:p>
            <a:pPr algn="just">
              <a:lnSpc>
                <a:spcPct val="100000"/>
              </a:lnSpc>
              <a:spcAft>
                <a:spcPts val="0"/>
              </a:spcAft>
            </a:pP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B) CUASI-EXPERIMENTALES:</a:t>
            </a:r>
            <a:r>
              <a:rPr lang="es-E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Times New Roman" panose="02020603050405020304" pitchFamily="18" charset="0"/>
              </a:rPr>
              <a:t>El investigador no hace aleatorización.</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1º El investigador determina la conducta de intervención y control:</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s-ES" sz="1800" dirty="0">
                <a:latin typeface="Calibri" panose="020F0502020204030204" pitchFamily="34" charset="0"/>
                <a:ea typeface="Calibri" panose="020F0502020204030204" pitchFamily="34" charset="0"/>
                <a:cs typeface="Times New Roman" panose="02020603050405020304" pitchFamily="18" charset="0"/>
              </a:rPr>
              <a:t>-Estudios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determina la conducta de intervención y control sin asignación aleatoria.</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2º El investigador determina la conducta de intervención y no de control:</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construye un control.</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utiliza un control externo.</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toma como control el mismo grupo antes de la intervención.</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92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Estimación del grado de verosimilitud o validez</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399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05837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728870" y="468553"/>
            <a:ext cx="10734260" cy="5560772"/>
          </a:xfrm>
        </p:spPr>
        <p:txBody>
          <a:bodyPr>
            <a:noAutofit/>
          </a:bodyPr>
          <a:lstStyle/>
          <a:p>
            <a:pPr lvl="0" algn="l" eaLnBrk="0" fontAlgn="base" hangingPunct="0">
              <a:lnSpc>
                <a:spcPct val="100000"/>
              </a:lnSpc>
              <a:spcBef>
                <a:spcPct val="0"/>
              </a:spcBef>
              <a:spcAft>
                <a:spcPct val="0"/>
              </a:spcAft>
              <a:defRPr/>
            </a:pPr>
            <a:r>
              <a:rPr lang="es-ES" altLang="es-ES" sz="1900" dirty="0">
                <a:solidFill>
                  <a:srgbClr val="000000"/>
                </a:solidFill>
              </a:rPr>
              <a:t>Los 4 escalones de la validez de las evidencias (</a:t>
            </a:r>
            <a:r>
              <a:rPr lang="es-ES" altLang="es-ES" sz="1900" b="1" dirty="0">
                <a:solidFill>
                  <a:srgbClr val="000000"/>
                </a:solidFill>
              </a:rPr>
              <a:t>estimación</a:t>
            </a:r>
            <a:r>
              <a:rPr lang="es-ES" altLang="es-ES" sz="1900" dirty="0">
                <a:solidFill>
                  <a:srgbClr val="000000"/>
                </a:solidFill>
              </a:rPr>
              <a:t> de la posibilidad de que el valor de los resultados "calculados" difieran de los resultados "más probablemente verdaderos en las condiciones teóricamente ideales") [Reconstrucción desde las originales del </a:t>
            </a:r>
            <a:r>
              <a:rPr lang="es-ES" altLang="es-ES" sz="1900" i="1" dirty="0">
                <a:solidFill>
                  <a:srgbClr val="000000"/>
                </a:solidFill>
              </a:rPr>
              <a:t>GRADE </a:t>
            </a:r>
            <a:r>
              <a:rPr lang="es-ES" altLang="es-ES" sz="1900" i="1" dirty="0" err="1">
                <a:solidFill>
                  <a:srgbClr val="000000"/>
                </a:solidFill>
              </a:rPr>
              <a:t>Working</a:t>
            </a:r>
            <a:r>
              <a:rPr lang="es-ES" altLang="es-ES" sz="1900" i="1" dirty="0">
                <a:solidFill>
                  <a:srgbClr val="000000"/>
                </a:solidFill>
              </a:rPr>
              <a:t> </a:t>
            </a:r>
            <a:r>
              <a:rPr lang="es-ES" altLang="es-ES" sz="1900" i="1" dirty="0" err="1">
                <a:solidFill>
                  <a:srgbClr val="000000"/>
                </a:solidFill>
              </a:rPr>
              <a:t>Group</a:t>
            </a:r>
            <a:r>
              <a:rPr lang="es-ES" altLang="es-ES" sz="1900" i="1" dirty="0">
                <a:solidFill>
                  <a:srgbClr val="000000"/>
                </a:solidFill>
              </a:rPr>
              <a:t> grades </a:t>
            </a:r>
            <a:r>
              <a:rPr lang="es-ES" altLang="es-ES" sz="1900" i="1" dirty="0" err="1">
                <a:solidFill>
                  <a:srgbClr val="000000"/>
                </a:solidFill>
              </a:rPr>
              <a:t>of</a:t>
            </a:r>
            <a:r>
              <a:rPr lang="es-ES" altLang="es-ES" sz="1900" i="1" dirty="0">
                <a:solidFill>
                  <a:srgbClr val="000000"/>
                </a:solidFill>
              </a:rPr>
              <a:t> </a:t>
            </a:r>
            <a:r>
              <a:rPr lang="es-ES" altLang="es-ES" sz="1900" i="1" dirty="0" err="1">
                <a:solidFill>
                  <a:srgbClr val="000000"/>
                </a:solidFill>
              </a:rPr>
              <a:t>evidence</a:t>
            </a:r>
            <a:r>
              <a:rPr lang="es-ES" altLang="es-ES" sz="1900" dirty="0">
                <a:solidFill>
                  <a:srgbClr val="000000"/>
                </a:solidFill>
              </a:rPr>
              <a:t>]:</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ALTA: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alto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alto con el del verdadero resultado (el del ECA canónico teórico). </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MODERADA: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moderado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moderado con el del verdadero resultado (el del ECA canónico teórico). </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BAJA: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bajo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bajo con el del verdadero resultado (el del ECA canónico teórico). </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MUY BAJA: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muy bajo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muy bajo con el del verdadero resultado (el del ECA canónico teórico). </a:t>
            </a:r>
            <a:endParaRPr lang="es-ES" sz="19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130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723900" y="363778"/>
            <a:ext cx="10599254" cy="5560772"/>
          </a:xfrm>
        </p:spPr>
        <p:txBody>
          <a:bodyPr>
            <a:normAutofit/>
          </a:bodyPr>
          <a:lstStyle/>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ea typeface="Times New Roman" panose="02020603050405020304" pitchFamily="18" charset="0"/>
                <a:cs typeface="Times New Roman" panose="02020603050405020304" pitchFamily="18" charset="0"/>
              </a:rPr>
              <a:t>CON QUÉ VALIDEZ PARTE UN ESTUDIO UN INSTANTE ANTES DE COMENZAR UNA EVALUACIÓN</a:t>
            </a:r>
            <a:r>
              <a:rPr lang="es-ES" sz="2000" dirty="0">
                <a:ea typeface="Times New Roman" panose="02020603050405020304" pitchFamily="18" charset="0"/>
                <a:cs typeface="Times New Roman" panose="02020603050405020304" pitchFamily="18" charset="0"/>
              </a:rPr>
              <a:t> </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ea typeface="Times New Roman" panose="02020603050405020304" pitchFamily="18" charset="0"/>
                <a:cs typeface="Times New Roman" panose="02020603050405020304" pitchFamily="18" charset="0"/>
              </a:rPr>
              <a:t>Por su diseño, los ensayos clínicos parten con validez ALTA al comenzar la evaluación.</a:t>
            </a:r>
          </a:p>
          <a:p>
            <a:pPr algn="just">
              <a:lnSpc>
                <a:spcPct val="100000"/>
              </a:lnSpc>
              <a:spcAft>
                <a:spcPts val="0"/>
              </a:spcAft>
            </a:pPr>
            <a:r>
              <a:rPr lang="es-ES" sz="2000" dirty="0">
                <a:ea typeface="Times New Roman" panose="02020603050405020304" pitchFamily="18" charset="0"/>
                <a:cs typeface="Times New Roman" panose="02020603050405020304" pitchFamily="18" charset="0"/>
              </a:rPr>
              <a:t>Cuanto más se aleje </a:t>
            </a:r>
            <a:r>
              <a:rPr lang="es-ES" sz="2000" dirty="0">
                <a:solidFill>
                  <a:schemeClr val="accent4">
                    <a:lumMod val="75000"/>
                  </a:schemeClr>
                </a:solidFill>
                <a:ea typeface="Times New Roman" panose="02020603050405020304" pitchFamily="18" charset="0"/>
                <a:cs typeface="Times New Roman" panose="02020603050405020304" pitchFamily="18" charset="0"/>
              </a:rPr>
              <a:t>este estudio</a:t>
            </a:r>
            <a:r>
              <a:rPr lang="es-ES" sz="2000" dirty="0">
                <a:ea typeface="Times New Roman" panose="02020603050405020304" pitchFamily="18" charset="0"/>
                <a:cs typeface="Times New Roman" panose="02020603050405020304" pitchFamily="18" charset="0"/>
              </a:rPr>
              <a:t> del </a:t>
            </a:r>
            <a:r>
              <a:rPr lang="es-ES" sz="2000" dirty="0">
                <a:solidFill>
                  <a:srgbClr val="009900"/>
                </a:solidFill>
                <a:ea typeface="Times New Roman" panose="02020603050405020304" pitchFamily="18" charset="0"/>
                <a:cs typeface="Times New Roman" panose="02020603050405020304" pitchFamily="18" charset="0"/>
              </a:rPr>
              <a:t>ECA canónico teórico</a:t>
            </a:r>
            <a:r>
              <a:rPr lang="es-ES" sz="2000" dirty="0">
                <a:ea typeface="Times New Roman" panose="02020603050405020304" pitchFamily="18" charset="0"/>
                <a:cs typeface="Times New Roman" panose="02020603050405020304" pitchFamily="18" charset="0"/>
              </a:rPr>
              <a:t>, más se reducirá la validez.</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ea typeface="Times New Roman" panose="02020603050405020304" pitchFamily="18" charset="0"/>
                <a:cs typeface="Times New Roman" panose="02020603050405020304" pitchFamily="18" charset="0"/>
              </a:rPr>
              <a:t>Por su diseño, los estudios observacionales parten con validez BAJA al comenzar la evaluación.</a:t>
            </a:r>
          </a:p>
          <a:p>
            <a:pPr algn="just">
              <a:lnSpc>
                <a:spcPct val="100000"/>
              </a:lnSpc>
              <a:spcAft>
                <a:spcPts val="0"/>
              </a:spcAft>
            </a:pPr>
            <a:r>
              <a:rPr lang="es-ES" sz="2000" dirty="0">
                <a:ea typeface="Times New Roman" panose="02020603050405020304" pitchFamily="18" charset="0"/>
                <a:cs typeface="Times New Roman" panose="02020603050405020304" pitchFamily="18" charset="0"/>
              </a:rPr>
              <a:t>Cuanto más se acerque </a:t>
            </a:r>
            <a:r>
              <a:rPr lang="es-ES" sz="2000" dirty="0">
                <a:solidFill>
                  <a:schemeClr val="accent4">
                    <a:lumMod val="75000"/>
                  </a:schemeClr>
                </a:solidFill>
                <a:ea typeface="Times New Roman" panose="02020603050405020304" pitchFamily="18" charset="0"/>
                <a:cs typeface="Times New Roman" panose="02020603050405020304" pitchFamily="18" charset="0"/>
              </a:rPr>
              <a:t>este estudio</a:t>
            </a:r>
            <a:r>
              <a:rPr lang="es-ES" sz="2000" dirty="0">
                <a:ea typeface="Times New Roman" panose="02020603050405020304" pitchFamily="18" charset="0"/>
                <a:cs typeface="Times New Roman" panose="02020603050405020304" pitchFamily="18" charset="0"/>
              </a:rPr>
              <a:t> al </a:t>
            </a:r>
            <a:r>
              <a:rPr lang="es-ES" sz="2000" dirty="0">
                <a:solidFill>
                  <a:srgbClr val="009900"/>
                </a:solidFill>
                <a:ea typeface="Times New Roman" panose="02020603050405020304" pitchFamily="18" charset="0"/>
                <a:cs typeface="Times New Roman" panose="02020603050405020304" pitchFamily="18" charset="0"/>
              </a:rPr>
              <a:t>ECA canónico teórico</a:t>
            </a:r>
            <a:r>
              <a:rPr lang="es-ES" sz="2000" dirty="0">
                <a:ea typeface="Times New Roman" panose="02020603050405020304" pitchFamily="18" charset="0"/>
                <a:cs typeface="Times New Roman" panose="02020603050405020304" pitchFamily="18" charset="0"/>
              </a:rPr>
              <a:t>, más se elevará la validez, y cuanto más se aleje más se reducirá la validez.</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29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995280" y="725488"/>
            <a:ext cx="8601075" cy="1655762"/>
          </a:xfrm>
        </p:spPr>
        <p:txBody>
          <a:bodyPr>
            <a:noAutofit/>
          </a:bodyPr>
          <a:lstStyle/>
          <a:p>
            <a:pPr algn="l"/>
            <a:r>
              <a:rPr lang="es-ES" sz="2800" b="1" dirty="0"/>
              <a:t>Si recordamos sucesivamente los esquemas de:</a:t>
            </a:r>
          </a:p>
          <a:p>
            <a:pPr algn="l"/>
            <a:r>
              <a:rPr lang="es-ES" sz="2800" b="1" dirty="0"/>
              <a:t>	Un ECA particular</a:t>
            </a:r>
          </a:p>
          <a:p>
            <a:pPr algn="l"/>
            <a:r>
              <a:rPr lang="es-ES" sz="2800" b="1" dirty="0"/>
              <a:t>	Un Estudio de Cohortes</a:t>
            </a:r>
          </a:p>
          <a:p>
            <a:pPr algn="l"/>
            <a:r>
              <a:rPr lang="es-ES" sz="2800" b="1" dirty="0"/>
              <a:t>	Un Estudio Longitudinal</a:t>
            </a:r>
          </a:p>
          <a:p>
            <a:pPr algn="l"/>
            <a:r>
              <a:rPr lang="es-ES" sz="2800" b="1" dirty="0"/>
              <a:t>	Un Estudio Transversal </a:t>
            </a:r>
          </a:p>
          <a:p>
            <a:pPr algn="l"/>
            <a:r>
              <a:rPr lang="es-ES" sz="2800" b="1" dirty="0"/>
              <a:t>… podremos observar aéreamente el grado de verosimilitud o validez de sus respectivos contextos determinantes.</a:t>
            </a:r>
          </a:p>
          <a:p>
            <a:pPr algn="l"/>
            <a:r>
              <a:rPr lang="es-ES" sz="2800" b="1" dirty="0"/>
              <a:t>Y como 1000 pasos empiezan por 1 paso, todos merecen la excelencia en: a) el diseño e implementación del investigador; y b) en el evaluación del evaluador.</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114218" y="543321"/>
            <a:ext cx="9963564" cy="57908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84571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342900"/>
            <a:ext cx="10515600" cy="390525"/>
          </a:xfrm>
        </p:spPr>
        <p:txBody>
          <a:bodyPr>
            <a:normAutofit/>
          </a:bodyPr>
          <a:lstStyle/>
          <a:p>
            <a:r>
              <a:rPr lang="es-ES" sz="2000" b="1" dirty="0">
                <a:solidFill>
                  <a:prstClr val="black"/>
                </a:solidFill>
                <a:latin typeface="Calibri" panose="020F0502020204030204"/>
                <a:ea typeface="+mn-ea"/>
                <a:cs typeface="+mn-cs"/>
              </a:rPr>
              <a:t>El esquema de un ECA particular </a:t>
            </a:r>
            <a:r>
              <a:rPr lang="es-ES" sz="2000" b="1" dirty="0">
                <a:solidFill>
                  <a:schemeClr val="bg1">
                    <a:lumMod val="65000"/>
                  </a:schemeClr>
                </a:solidFill>
                <a:latin typeface="Calibri" panose="020F0502020204030204"/>
                <a:ea typeface="+mn-ea"/>
                <a:cs typeface="+mn-cs"/>
              </a:rPr>
              <a:t>(nivel estimado de dificultad: 8 investigador, 2 evaluador)</a:t>
            </a:r>
            <a:endParaRPr lang="es-ES" sz="2800" b="1" dirty="0">
              <a:solidFill>
                <a:schemeClr val="bg1">
                  <a:lumMod val="65000"/>
                </a:schemeClr>
              </a:solidFill>
            </a:endParaRPr>
          </a:p>
        </p:txBody>
      </p:sp>
      <p:pic>
        <p:nvPicPr>
          <p:cNvPr id="4" name="Marcador de contenido 3">
            <a:extLst>
              <a:ext uri="{FF2B5EF4-FFF2-40B4-BE49-F238E27FC236}">
                <a16:creationId xmlns:a16="http://schemas.microsoft.com/office/drawing/2014/main" id="{DC9C9157-6F95-41B0-8772-4DB79A148AFF}"/>
              </a:ext>
            </a:extLst>
          </p:cNvPr>
          <p:cNvPicPr>
            <a:picLocks noGrp="1" noChangeAspect="1"/>
          </p:cNvPicPr>
          <p:nvPr>
            <p:ph idx="1"/>
          </p:nvPr>
        </p:nvPicPr>
        <p:blipFill>
          <a:blip r:embed="rId2"/>
          <a:stretch>
            <a:fillRect/>
          </a:stretch>
        </p:blipFill>
        <p:spPr>
          <a:xfrm>
            <a:off x="242770" y="1187449"/>
            <a:ext cx="11638029" cy="5146675"/>
          </a:xfrm>
          <a:prstGeom prst="rect">
            <a:avLst/>
          </a:prstGeom>
        </p:spPr>
      </p:pic>
    </p:spTree>
    <p:extLst>
      <p:ext uri="{BB962C8B-B14F-4D97-AF65-F5344CB8AC3E}">
        <p14:creationId xmlns:p14="http://schemas.microsoft.com/office/powerpoint/2010/main" val="285104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861E2BE-C111-4C0F-94C5-76F26467ECB0}"/>
              </a:ext>
            </a:extLst>
          </p:cNvPr>
          <p:cNvSpPr>
            <a:spLocks noGrp="1"/>
          </p:cNvSpPr>
          <p:nvPr>
            <p:ph type="subTitle" idx="1"/>
          </p:nvPr>
        </p:nvSpPr>
        <p:spPr>
          <a:xfrm>
            <a:off x="895350" y="658019"/>
            <a:ext cx="10401300" cy="5770562"/>
          </a:xfrm>
        </p:spPr>
        <p:txBody>
          <a:bodyPr>
            <a:normAutofit/>
          </a:bodyPr>
          <a:lstStyle/>
          <a:p>
            <a:pPr indent="449580" algn="just">
              <a:lnSpc>
                <a:spcPct val="100000"/>
              </a:lnSpc>
              <a:spcAft>
                <a:spcPts val="0"/>
              </a:spcAft>
            </a:pPr>
            <a:r>
              <a:rPr lang="es-ES" sz="2200" dirty="0">
                <a:latin typeface="Calibri" panose="020F0502020204030204" pitchFamily="34" charset="0"/>
                <a:ea typeface="Calibri" panose="020F0502020204030204" pitchFamily="34" charset="0"/>
                <a:cs typeface="Times New Roman" panose="02020603050405020304" pitchFamily="18" charset="0"/>
              </a:rPr>
              <a:t>En los ensayos clínicos debemos entender por </a:t>
            </a:r>
            <a:r>
              <a:rPr lang="es-ES" sz="2200" b="1" dirty="0">
                <a:latin typeface="Calibri" panose="020F0502020204030204" pitchFamily="34" charset="0"/>
                <a:ea typeface="Calibri" panose="020F0502020204030204" pitchFamily="34" charset="0"/>
                <a:cs typeface="Times New Roman" panose="02020603050405020304" pitchFamily="18" charset="0"/>
              </a:rPr>
              <a:t>e</a:t>
            </a:r>
            <a:r>
              <a:rPr lang="es-ES" sz="2200" b="1" i="1" dirty="0">
                <a:latin typeface="Calibri" panose="020F0502020204030204" pitchFamily="34" charset="0"/>
                <a:ea typeface="Calibri" panose="020F0502020204030204" pitchFamily="34" charset="0"/>
                <a:cs typeface="Times New Roman" panose="02020603050405020304" pitchFamily="18" charset="0"/>
              </a:rPr>
              <a:t>fecto</a:t>
            </a:r>
            <a:r>
              <a:rPr lang="es-ES" sz="2200" dirty="0">
                <a:latin typeface="Calibri" panose="020F0502020204030204" pitchFamily="34" charset="0"/>
                <a:ea typeface="Calibri" panose="020F0502020204030204" pitchFamily="34" charset="0"/>
                <a:cs typeface="Times New Roman" panose="02020603050405020304" pitchFamily="18" charset="0"/>
              </a:rPr>
              <a:t> tanto los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bene</a:t>
            </a:r>
            <a:r>
              <a:rPr lang="es-ES" sz="22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ficios</a:t>
            </a:r>
            <a:r>
              <a:rPr lang="es-ES" sz="2200" dirty="0">
                <a:latin typeface="Calibri" panose="020F0502020204030204" pitchFamily="34" charset="0"/>
                <a:ea typeface="Calibri" panose="020F0502020204030204" pitchFamily="34" charset="0"/>
                <a:cs typeface="Times New Roman" panose="02020603050405020304" pitchFamily="18" charset="0"/>
              </a:rPr>
              <a:t>” como los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male</a:t>
            </a:r>
            <a:r>
              <a:rPr lang="es-ES" sz="22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ficios</a:t>
            </a:r>
            <a:r>
              <a:rPr lang="es-ES" sz="2200" dirty="0">
                <a:latin typeface="Calibri" panose="020F0502020204030204" pitchFamily="34" charset="0"/>
                <a:ea typeface="Calibri" panose="020F0502020204030204" pitchFamily="34" charset="0"/>
                <a:cs typeface="Times New Roman" panose="02020603050405020304" pitchFamily="18" charset="0"/>
              </a:rPr>
              <a:t> o daños añadidos” en el grupo de intervención frente al grupo de control. Los “hechos causados desde fuera” están en el sufijo </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i="1" dirty="0" err="1">
                <a:latin typeface="Calibri" panose="020F0502020204030204" pitchFamily="34" charset="0"/>
                <a:ea typeface="Calibri" panose="020F0502020204030204" pitchFamily="34" charset="0"/>
                <a:cs typeface="Times New Roman" panose="02020603050405020304" pitchFamily="18" charset="0"/>
              </a:rPr>
              <a:t>fecto</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dirty="0">
                <a:latin typeface="Calibri" panose="020F0502020204030204" pitchFamily="34" charset="0"/>
                <a:ea typeface="Calibri" panose="020F0502020204030204" pitchFamily="34" charset="0"/>
                <a:cs typeface="Times New Roman" panose="02020603050405020304" pitchFamily="18" charset="0"/>
              </a:rPr>
              <a:t> y en su evolución a </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i="1" dirty="0" err="1">
                <a:latin typeface="Calibri" panose="020F0502020204030204" pitchFamily="34" charset="0"/>
                <a:ea typeface="Calibri" panose="020F0502020204030204" pitchFamily="34" charset="0"/>
                <a:cs typeface="Times New Roman" panose="02020603050405020304" pitchFamily="18" charset="0"/>
              </a:rPr>
              <a:t>ficio</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dirty="0">
                <a:latin typeface="Calibri" panose="020F0502020204030204" pitchFamily="34" charset="0"/>
                <a:ea typeface="Calibri" panose="020F0502020204030204" pitchFamily="34" charset="0"/>
                <a:cs typeface="Times New Roman" panose="02020603050405020304" pitchFamily="18" charset="0"/>
              </a:rPr>
              <a:t>. Y es que los medicamentos ejercen, causan todos sus efectos (fisicoquímicos) estimulado o deprimiendo las funciones naturales del organismo </a:t>
            </a:r>
            <a:r>
              <a:rPr lang="es-ES" sz="2200"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r>
              <a:rPr lang="es-ES" sz="2200" dirty="0">
                <a:latin typeface="Calibri" panose="020F0502020204030204" pitchFamily="34" charset="0"/>
                <a:ea typeface="Calibri" panose="020F0502020204030204" pitchFamily="34" charset="0"/>
                <a:cs typeface="Times New Roman" panose="02020603050405020304" pitchFamily="18" charset="0"/>
              </a:rPr>
              <a:t>, sin conciencia de si los humanos los perciben como bene</a:t>
            </a:r>
            <a:r>
              <a:rPr lang="es-ES" sz="2200" i="1" dirty="0">
                <a:latin typeface="Calibri" panose="020F0502020204030204" pitchFamily="34" charset="0"/>
                <a:ea typeface="Calibri" panose="020F0502020204030204" pitchFamily="34" charset="0"/>
                <a:cs typeface="Times New Roman" panose="02020603050405020304" pitchFamily="18" charset="0"/>
              </a:rPr>
              <a:t>ficio</a:t>
            </a:r>
            <a:r>
              <a:rPr lang="es-ES" sz="2200" dirty="0">
                <a:latin typeface="Calibri" panose="020F0502020204030204" pitchFamily="34" charset="0"/>
                <a:ea typeface="Calibri" panose="020F0502020204030204" pitchFamily="34" charset="0"/>
                <a:cs typeface="Times New Roman" panose="02020603050405020304" pitchFamily="18" charset="0"/>
              </a:rPr>
              <a:t> o male</a:t>
            </a:r>
            <a:r>
              <a:rPr lang="es-ES" sz="2200" i="1" dirty="0">
                <a:latin typeface="Calibri" panose="020F0502020204030204" pitchFamily="34" charset="0"/>
                <a:ea typeface="Calibri" panose="020F0502020204030204" pitchFamily="34" charset="0"/>
                <a:cs typeface="Times New Roman" panose="02020603050405020304" pitchFamily="18" charset="0"/>
              </a:rPr>
              <a:t>ficio</a:t>
            </a:r>
            <a:r>
              <a:rPr lang="es-ES" sz="2200" dirty="0">
                <a:latin typeface="Calibri" panose="020F0502020204030204" pitchFamily="34" charset="0"/>
                <a:ea typeface="Calibri" panose="020F0502020204030204" pitchFamily="34" charset="0"/>
                <a:cs typeface="Times New Roman" panose="02020603050405020304" pitchFamily="18" charset="0"/>
              </a:rPr>
              <a:t> (daño).</a:t>
            </a:r>
          </a:p>
          <a:p>
            <a:pPr indent="449580" algn="just">
              <a:lnSpc>
                <a:spcPct val="100000"/>
              </a:lnSpc>
              <a:spcAft>
                <a:spcPts val="0"/>
              </a:spcAft>
            </a:pPr>
            <a:r>
              <a:rPr lang="es-ES"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Todos los efectos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de un medicamento son inseparables existencialmente, y </a:t>
            </a:r>
            <a:r>
              <a:rPr lang="es-ES"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se imponen a los humanos</a:t>
            </a:r>
            <a:r>
              <a:rPr lang="es-ES" sz="2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con independencia de que los humanos los disocien esencialmente (como ejercicio mental analítico, especulativo o administrativo)</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en buenos y malos</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en eficacia y seguridad</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en indicaciones y reacciones adversas</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en comité de autorización y comité de seguridad</a:t>
            </a:r>
            <a:r>
              <a:rPr lang="es-ES" sz="2200" dirty="0">
                <a:latin typeface="Calibri" panose="020F0502020204030204" pitchFamily="34" charset="0"/>
                <a:ea typeface="Calibri" panose="020F0502020204030204" pitchFamily="34" charset="0"/>
                <a:cs typeface="Times New Roman" panose="02020603050405020304" pitchFamily="18" charset="0"/>
              </a:rPr>
              <a:t>. La totalidad se impondrá porque sus partes son inseparables existencialmente.</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b="1" dirty="0">
                <a:solidFill>
                  <a:srgbClr val="FF0066"/>
                </a:solidFill>
                <a:latin typeface="Calibri" panose="020F0502020204030204" pitchFamily="34" charset="0"/>
                <a:ea typeface="Times New Roman" panose="02020603050405020304" pitchFamily="18" charset="0"/>
                <a:cs typeface="Times New Roman" panose="02020603050405020304" pitchFamily="18" charset="0"/>
              </a:rPr>
              <a:t>[*]</a:t>
            </a:r>
            <a:r>
              <a:rPr lang="es-ES" sz="1800" dirty="0">
                <a:latin typeface="Calibri" panose="020F0502020204030204" pitchFamily="34" charset="0"/>
                <a:ea typeface="Times New Roman" panose="02020603050405020304" pitchFamily="18" charset="0"/>
                <a:cs typeface="Times New Roman" panose="02020603050405020304" pitchFamily="18" charset="0"/>
              </a:rPr>
              <a:t> Los medicamentos sólo “actúan” estimulando o deprimiendo las funciones naturales de los organismos, y no pueden crear nuevas funciones.</a:t>
            </a:r>
          </a:p>
          <a:p>
            <a:endParaRPr lang="es-ES" dirty="0"/>
          </a:p>
        </p:txBody>
      </p:sp>
    </p:spTree>
    <p:extLst>
      <p:ext uri="{BB962C8B-B14F-4D97-AF65-F5344CB8AC3E}">
        <p14:creationId xmlns:p14="http://schemas.microsoft.com/office/powerpoint/2010/main" val="3084518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342900"/>
            <a:ext cx="10515600" cy="390525"/>
          </a:xfrm>
        </p:spPr>
        <p:txBody>
          <a:bodyPr>
            <a:normAutofit/>
          </a:bodyPr>
          <a:lstStyle/>
          <a:p>
            <a:r>
              <a:rPr lang="es-ES" sz="2000" b="1" dirty="0">
                <a:solidFill>
                  <a:prstClr val="black"/>
                </a:solidFill>
                <a:latin typeface="Calibri" panose="020F0502020204030204"/>
                <a:ea typeface="+mn-ea"/>
                <a:cs typeface="+mn-cs"/>
              </a:rPr>
              <a:t>El esquema de un Estudio de Cohortes </a:t>
            </a:r>
            <a:r>
              <a:rPr lang="es-ES" sz="2000" b="1" dirty="0">
                <a:solidFill>
                  <a:schemeClr val="bg1">
                    <a:lumMod val="65000"/>
                  </a:schemeClr>
                </a:solidFill>
                <a:latin typeface="Calibri" panose="020F0502020204030204"/>
                <a:ea typeface="+mn-ea"/>
                <a:cs typeface="+mn-cs"/>
              </a:rPr>
              <a:t>(nivel estimado de dificultad: 6 investigador, 4 evaluador)</a:t>
            </a:r>
            <a:endParaRPr lang="es-ES" sz="2800" b="1" dirty="0">
              <a:solidFill>
                <a:schemeClr val="bg1">
                  <a:lumMod val="65000"/>
                </a:schemeClr>
              </a:solidFill>
            </a:endParaRPr>
          </a:p>
        </p:txBody>
      </p:sp>
      <p:pic>
        <p:nvPicPr>
          <p:cNvPr id="6" name="Marcador de contenido 5">
            <a:extLst>
              <a:ext uri="{FF2B5EF4-FFF2-40B4-BE49-F238E27FC236}">
                <a16:creationId xmlns:a16="http://schemas.microsoft.com/office/drawing/2014/main" id="{75BF2B93-F9B5-4D9D-8659-E527DC9989B3}"/>
              </a:ext>
            </a:extLst>
          </p:cNvPr>
          <p:cNvPicPr>
            <a:picLocks noGrp="1" noChangeAspect="1"/>
          </p:cNvPicPr>
          <p:nvPr>
            <p:ph idx="1"/>
          </p:nvPr>
        </p:nvPicPr>
        <p:blipFill>
          <a:blip r:embed="rId2"/>
          <a:stretch>
            <a:fillRect/>
          </a:stretch>
        </p:blipFill>
        <p:spPr>
          <a:xfrm>
            <a:off x="361950" y="835025"/>
            <a:ext cx="11171404" cy="5680075"/>
          </a:xfrm>
          <a:prstGeom prst="rect">
            <a:avLst/>
          </a:prstGeom>
        </p:spPr>
      </p:pic>
    </p:spTree>
    <p:extLst>
      <p:ext uri="{BB962C8B-B14F-4D97-AF65-F5344CB8AC3E}">
        <p14:creationId xmlns:p14="http://schemas.microsoft.com/office/powerpoint/2010/main" val="2150072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248023"/>
            <a:ext cx="10515600" cy="390525"/>
          </a:xfrm>
        </p:spPr>
        <p:txBody>
          <a:bodyPr>
            <a:normAutofit/>
          </a:bodyPr>
          <a:lstStyle/>
          <a:p>
            <a:r>
              <a:rPr lang="es-ES" sz="2000" b="1" dirty="0">
                <a:solidFill>
                  <a:prstClr val="black"/>
                </a:solidFill>
                <a:latin typeface="Calibri" panose="020F0502020204030204"/>
                <a:ea typeface="+mn-ea"/>
                <a:cs typeface="+mn-cs"/>
              </a:rPr>
              <a:t>El esquema de un Estudio Longitudinal </a:t>
            </a:r>
            <a:r>
              <a:rPr lang="es-ES" sz="2000" b="1" dirty="0">
                <a:solidFill>
                  <a:schemeClr val="bg1">
                    <a:lumMod val="65000"/>
                  </a:schemeClr>
                </a:solidFill>
                <a:latin typeface="Calibri" panose="020F0502020204030204"/>
                <a:ea typeface="+mn-ea"/>
                <a:cs typeface="+mn-cs"/>
              </a:rPr>
              <a:t>(nivel estimado de dificultad: 5 investigador, 5 evaluador)</a:t>
            </a:r>
            <a:endParaRPr lang="es-ES" sz="2800" b="1" dirty="0">
              <a:solidFill>
                <a:schemeClr val="bg1">
                  <a:lumMod val="65000"/>
                </a:schemeClr>
              </a:solidFill>
            </a:endParaRPr>
          </a:p>
        </p:txBody>
      </p:sp>
      <p:pic>
        <p:nvPicPr>
          <p:cNvPr id="9" name="Marcador de contenido 8">
            <a:extLst>
              <a:ext uri="{FF2B5EF4-FFF2-40B4-BE49-F238E27FC236}">
                <a16:creationId xmlns:a16="http://schemas.microsoft.com/office/drawing/2014/main" id="{D563422B-5C91-4E94-9447-7F423DB35DC1}"/>
              </a:ext>
            </a:extLst>
          </p:cNvPr>
          <p:cNvPicPr>
            <a:picLocks noGrp="1" noChangeAspect="1"/>
          </p:cNvPicPr>
          <p:nvPr>
            <p:ph idx="1"/>
          </p:nvPr>
        </p:nvPicPr>
        <p:blipFill>
          <a:blip r:embed="rId2"/>
          <a:stretch>
            <a:fillRect/>
          </a:stretch>
        </p:blipFill>
        <p:spPr>
          <a:xfrm>
            <a:off x="537367" y="749299"/>
            <a:ext cx="10919547" cy="5860677"/>
          </a:xfrm>
          <a:prstGeom prst="rect">
            <a:avLst/>
          </a:prstGeom>
        </p:spPr>
      </p:pic>
    </p:spTree>
    <p:extLst>
      <p:ext uri="{BB962C8B-B14F-4D97-AF65-F5344CB8AC3E}">
        <p14:creationId xmlns:p14="http://schemas.microsoft.com/office/powerpoint/2010/main" val="3939981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342900"/>
            <a:ext cx="10515600" cy="390525"/>
          </a:xfrm>
        </p:spPr>
        <p:txBody>
          <a:bodyPr>
            <a:normAutofit/>
          </a:bodyPr>
          <a:lstStyle/>
          <a:p>
            <a:r>
              <a:rPr lang="es-ES" sz="2000" b="1" dirty="0">
                <a:solidFill>
                  <a:prstClr val="black"/>
                </a:solidFill>
                <a:latin typeface="Calibri" panose="020F0502020204030204"/>
                <a:ea typeface="+mn-ea"/>
                <a:cs typeface="+mn-cs"/>
              </a:rPr>
              <a:t>El esquema de un Estudio Transversal </a:t>
            </a:r>
            <a:r>
              <a:rPr lang="es-ES" sz="2000" b="1" dirty="0">
                <a:solidFill>
                  <a:schemeClr val="bg1">
                    <a:lumMod val="65000"/>
                  </a:schemeClr>
                </a:solidFill>
                <a:latin typeface="Calibri" panose="020F0502020204030204"/>
                <a:ea typeface="+mn-ea"/>
                <a:cs typeface="+mn-cs"/>
              </a:rPr>
              <a:t>(nivel relativo de dificultad: 5 investigador, 5 evaluador)</a:t>
            </a:r>
            <a:endParaRPr lang="es-ES" sz="2800" b="1" dirty="0">
              <a:solidFill>
                <a:schemeClr val="bg1">
                  <a:lumMod val="65000"/>
                </a:schemeClr>
              </a:solidFill>
            </a:endParaRPr>
          </a:p>
        </p:txBody>
      </p:sp>
      <p:pic>
        <p:nvPicPr>
          <p:cNvPr id="6" name="Marcador de contenido 5">
            <a:extLst>
              <a:ext uri="{FF2B5EF4-FFF2-40B4-BE49-F238E27FC236}">
                <a16:creationId xmlns:a16="http://schemas.microsoft.com/office/drawing/2014/main" id="{BE03B18F-DE66-4655-A495-F2DB170E1DB0}"/>
              </a:ext>
            </a:extLst>
          </p:cNvPr>
          <p:cNvPicPr>
            <a:picLocks noGrp="1" noChangeAspect="1"/>
          </p:cNvPicPr>
          <p:nvPr>
            <p:ph idx="1"/>
          </p:nvPr>
        </p:nvPicPr>
        <p:blipFill>
          <a:blip r:embed="rId2"/>
          <a:stretch>
            <a:fillRect/>
          </a:stretch>
        </p:blipFill>
        <p:spPr>
          <a:xfrm>
            <a:off x="413890" y="806450"/>
            <a:ext cx="11364220" cy="5937250"/>
          </a:xfrm>
          <a:prstGeom prst="rect">
            <a:avLst/>
          </a:prstGeom>
        </p:spPr>
      </p:pic>
    </p:spTree>
    <p:extLst>
      <p:ext uri="{BB962C8B-B14F-4D97-AF65-F5344CB8AC3E}">
        <p14:creationId xmlns:p14="http://schemas.microsoft.com/office/powerpoint/2010/main" val="417299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5027372"/>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Algunas evaluaciones de estudios observacionales en los que ha participado </a:t>
            </a:r>
            <a:r>
              <a:rPr lang="es-ES" sz="2000" b="1" dirty="0" err="1">
                <a:latin typeface="Calibri" panose="020F0502020204030204" pitchFamily="34" charset="0"/>
                <a:ea typeface="Calibri" panose="020F0502020204030204" pitchFamily="34" charset="0"/>
                <a:cs typeface="Times New Roman" panose="02020603050405020304" pitchFamily="18" charset="0"/>
              </a:rPr>
              <a:t>Evalmed</a:t>
            </a:r>
            <a:r>
              <a:rPr lang="es-ES" sz="2000" b="1" dirty="0">
                <a:latin typeface="Calibri" panose="020F0502020204030204" pitchFamily="34" charset="0"/>
                <a:ea typeface="Calibri" panose="020F0502020204030204" pitchFamily="34" charset="0"/>
                <a:cs typeface="Times New Roman" panose="02020603050405020304" pitchFamily="18" charset="0"/>
              </a:rPr>
              <a:t> de posible interés para diseños similares por los Servicios de Farmacovigilancia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Mariano Gutiérrez Dandridge, Galo A Sánchez Robles. </a:t>
            </a:r>
            <a:r>
              <a:rPr lang="es-ES" sz="1800" b="1" i="1" dirty="0">
                <a:latin typeface="Calibri" panose="020F0502020204030204" pitchFamily="34" charset="0"/>
                <a:ea typeface="Calibri" panose="020F0502020204030204" pitchFamily="34" charset="0"/>
                <a:cs typeface="Times New Roman" panose="02020603050405020304" pitchFamily="18" charset="0"/>
              </a:rPr>
              <a:t>Validez de la evidencia GRADE y magnitud del efecto de la asociación entre hidroclorotiazida y cáncer de piel en la que se ha basado la nota informativa de la </a:t>
            </a:r>
            <a:r>
              <a:rPr lang="es-ES" sz="1800" b="1" i="1" dirty="0" err="1">
                <a:latin typeface="Calibri" panose="020F0502020204030204" pitchFamily="34" charset="0"/>
                <a:ea typeface="Calibri" panose="020F0502020204030204" pitchFamily="34" charset="0"/>
                <a:cs typeface="Times New Roman" panose="02020603050405020304" pitchFamily="18" charset="0"/>
              </a:rPr>
              <a:t>AEMyPS</a:t>
            </a:r>
            <a:r>
              <a:rPr lang="es-ES" sz="1800" b="1" i="1" dirty="0">
                <a:latin typeface="Calibri" panose="020F0502020204030204" pitchFamily="34" charset="0"/>
                <a:ea typeface="Calibri" panose="020F0502020204030204" pitchFamily="34" charset="0"/>
                <a:cs typeface="Times New Roman" panose="02020603050405020304" pitchFamily="18" charset="0"/>
              </a:rPr>
              <a:t> (actualizada a 1-feb-2019).</a:t>
            </a:r>
            <a:r>
              <a:rPr lang="es-ES" sz="1800" b="1" dirty="0">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Times New Roman" panose="02020603050405020304" pitchFamily="18" charset="0"/>
              </a:rPr>
              <a:t>Web </a:t>
            </a:r>
            <a:r>
              <a:rPr lang="es-ES" sz="1800" dirty="0" err="1">
                <a:latin typeface="Calibri" panose="020F0502020204030204" pitchFamily="34" charset="0"/>
                <a:ea typeface="Calibri" panose="020F0502020204030204" pitchFamily="34" charset="0"/>
                <a:cs typeface="Times New Roman" panose="02020603050405020304" pitchFamily="18" charset="0"/>
              </a:rPr>
              <a:t>evalmed</a:t>
            </a:r>
            <a:r>
              <a:rPr lang="es-ES" sz="1800" dirty="0">
                <a:latin typeface="Calibri" panose="020F0502020204030204" pitchFamily="34" charset="0"/>
                <a:ea typeface="Calibri" panose="020F0502020204030204" pitchFamily="34" charset="0"/>
                <a:cs typeface="Times New Roman" panose="02020603050405020304" pitchFamily="18" charset="0"/>
              </a:rPr>
              <a:t>, 1-mar-2019. Disponible en: </a:t>
            </a:r>
            <a:r>
              <a:rPr lang="es-E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https://evalmed.es/2019/03/01/validez-de-la-evidencia-grade-de-la-nota-informativa-aemyps-hctz-y-cancer-piel/</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Mariano Gutiérrez Dandridge, Galo A Sánchez Robles</a:t>
            </a:r>
            <a:r>
              <a:rPr lang="es-ES" sz="1800" b="1" dirty="0">
                <a:latin typeface="Calibri" panose="020F0502020204030204" pitchFamily="34" charset="0"/>
                <a:ea typeface="Calibri" panose="020F0502020204030204" pitchFamily="34" charset="0"/>
                <a:cs typeface="Times New Roman" panose="02020603050405020304" pitchFamily="18" charset="0"/>
              </a:rPr>
              <a:t>. </a:t>
            </a:r>
            <a:r>
              <a:rPr lang="es-ES" sz="1800" b="1" i="1" dirty="0">
                <a:latin typeface="Calibri" panose="020F0502020204030204" pitchFamily="34" charset="0"/>
                <a:ea typeface="Calibri" panose="020F0502020204030204" pitchFamily="34" charset="0"/>
                <a:cs typeface="Times New Roman" panose="02020603050405020304" pitchFamily="18" charset="0"/>
              </a:rPr>
              <a:t>Evaluación GRADE del Estudio Retrospectivo: Riesgo de cáncer asociado al uso de </a:t>
            </a:r>
            <a:r>
              <a:rPr lang="es-ES" sz="1800" b="1" i="1" dirty="0" err="1">
                <a:latin typeface="Calibri" panose="020F0502020204030204" pitchFamily="34" charset="0"/>
                <a:ea typeface="Calibri" panose="020F0502020204030204" pitchFamily="34" charset="0"/>
                <a:cs typeface="Times New Roman" panose="02020603050405020304" pitchFamily="18" charset="0"/>
              </a:rPr>
              <a:t>valsartán</a:t>
            </a:r>
            <a:r>
              <a:rPr lang="es-ES" sz="1800" b="1" i="1" dirty="0">
                <a:latin typeface="Calibri" panose="020F0502020204030204" pitchFamily="34" charset="0"/>
                <a:ea typeface="Calibri" panose="020F0502020204030204" pitchFamily="34" charset="0"/>
                <a:cs typeface="Times New Roman" panose="02020603050405020304" pitchFamily="18" charset="0"/>
              </a:rPr>
              <a:t> contaminado de </a:t>
            </a:r>
            <a:r>
              <a:rPr lang="es-ES" sz="1800" b="1" i="1" dirty="0" err="1">
                <a:latin typeface="Calibri" panose="020F0502020204030204" pitchFamily="34" charset="0"/>
                <a:ea typeface="Calibri" panose="020F0502020204030204" pitchFamily="34" charset="0"/>
                <a:cs typeface="Times New Roman" panose="02020603050405020304" pitchFamily="18" charset="0"/>
              </a:rPr>
              <a:t>Nitrosodimetilamina</a:t>
            </a:r>
            <a:r>
              <a:rPr lang="es-ES" sz="1800" b="1" i="1" dirty="0">
                <a:latin typeface="Calibri" panose="020F0502020204030204" pitchFamily="34" charset="0"/>
                <a:ea typeface="Calibri" panose="020F0502020204030204" pitchFamily="34" charset="0"/>
                <a:cs typeface="Times New Roman" panose="02020603050405020304" pitchFamily="18" charset="0"/>
              </a:rPr>
              <a:t>.</a:t>
            </a:r>
            <a:r>
              <a:rPr lang="es-ES" sz="1800" dirty="0">
                <a:latin typeface="Calibri" panose="020F0502020204030204" pitchFamily="34" charset="0"/>
                <a:ea typeface="Calibri" panose="020F0502020204030204" pitchFamily="34" charset="0"/>
                <a:cs typeface="Times New Roman" panose="02020603050405020304" pitchFamily="18" charset="0"/>
              </a:rPr>
              <a:t> Web </a:t>
            </a:r>
            <a:r>
              <a:rPr lang="es-ES" sz="1800" dirty="0" err="1">
                <a:latin typeface="Calibri" panose="020F0502020204030204" pitchFamily="34" charset="0"/>
                <a:ea typeface="Calibri" panose="020F0502020204030204" pitchFamily="34" charset="0"/>
                <a:cs typeface="Times New Roman" panose="02020603050405020304" pitchFamily="18" charset="0"/>
              </a:rPr>
              <a:t>evalmed</a:t>
            </a:r>
            <a:r>
              <a:rPr lang="es-ES" sz="1800" dirty="0">
                <a:latin typeface="Calibri" panose="020F0502020204030204" pitchFamily="34" charset="0"/>
                <a:ea typeface="Calibri" panose="020F0502020204030204" pitchFamily="34" charset="0"/>
                <a:cs typeface="Times New Roman" panose="02020603050405020304" pitchFamily="18" charset="0"/>
              </a:rPr>
              <a:t>, 13-ene-2019. Disponible en: </a:t>
            </a:r>
            <a:r>
              <a:rPr lang="es-E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https://evalmed.es/2019/01/13/eval-grade-estret-valsartan-contaminado-de-nitroso-dimetil-amina/</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611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79369" y="725728"/>
            <a:ext cx="10734260" cy="5027372"/>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Algunos estudios de investigación en los que ha participado </a:t>
            </a:r>
            <a:r>
              <a:rPr lang="es-ES" sz="2000" b="1" dirty="0" err="1">
                <a:latin typeface="Calibri" panose="020F0502020204030204" pitchFamily="34" charset="0"/>
                <a:ea typeface="Calibri" panose="020F0502020204030204" pitchFamily="34" charset="0"/>
                <a:cs typeface="Times New Roman" panose="02020603050405020304" pitchFamily="18" charset="0"/>
              </a:rPr>
              <a:t>Evalmed</a:t>
            </a:r>
            <a:r>
              <a:rPr lang="es-ES" sz="2000" b="1" dirty="0">
                <a:latin typeface="Calibri" panose="020F0502020204030204" pitchFamily="34" charset="0"/>
                <a:ea typeface="Calibri" panose="020F0502020204030204" pitchFamily="34" charset="0"/>
                <a:cs typeface="Times New Roman" panose="02020603050405020304" pitchFamily="18" charset="0"/>
              </a:rPr>
              <a:t> de posible interés para los Servicios de Farmacovigilancia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Calibri" panose="020F0502020204030204" pitchFamily="34"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Calibri" panose="020F0502020204030204" pitchFamily="34" charset="0"/>
              </a:rPr>
              <a:t>Iván Domínguez Fidalgo, Mónica Rejas Bueno, Rocío Montero Bardají, et al. </a:t>
            </a:r>
            <a:r>
              <a:rPr lang="es-ES" sz="1800" b="1" i="1" dirty="0">
                <a:latin typeface="Calibri" panose="020F0502020204030204" pitchFamily="34" charset="0"/>
                <a:ea typeface="Times New Roman" panose="02020603050405020304" pitchFamily="18" charset="0"/>
                <a:cs typeface="Calibri" panose="020F0502020204030204" pitchFamily="34" charset="0"/>
              </a:rPr>
              <a:t>ESTUDIO TRANSVERSAL:</a:t>
            </a:r>
            <a:r>
              <a:rPr lang="es-ES" sz="1800" b="1" i="1" dirty="0">
                <a:latin typeface="Calibri" panose="020F0502020204030204" pitchFamily="34" charset="0"/>
                <a:ea typeface="Calibri" panose="020F0502020204030204" pitchFamily="34" charset="0"/>
                <a:cs typeface="Calibri" panose="020F0502020204030204" pitchFamily="34" charset="0"/>
              </a:rPr>
              <a:t> Necesidad teórica vs prescripción real de IBP en dos cupos médicos de pacientes anonimizados</a:t>
            </a:r>
            <a:r>
              <a:rPr lang="es-ES" sz="1800" b="1" dirty="0">
                <a:latin typeface="Calibri" panose="020F0502020204030204" pitchFamily="34" charset="0"/>
                <a:ea typeface="Calibri" panose="020F0502020204030204" pitchFamily="34" charset="0"/>
                <a:cs typeface="Calibri" panose="020F0502020204030204" pitchFamily="34" charset="0"/>
              </a:rPr>
              <a:t>.</a:t>
            </a:r>
            <a:r>
              <a:rPr lang="es-ES" sz="1800" dirty="0">
                <a:latin typeface="Calibri" panose="020F0502020204030204" pitchFamily="34" charset="0"/>
                <a:ea typeface="Calibri" panose="020F0502020204030204" pitchFamily="34" charset="0"/>
                <a:cs typeface="Calibri" panose="020F0502020204030204" pitchFamily="34" charset="0"/>
              </a:rPr>
              <a:t> Web </a:t>
            </a:r>
            <a:r>
              <a:rPr lang="es-ES" sz="1800" dirty="0" err="1">
                <a:latin typeface="Calibri" panose="020F0502020204030204" pitchFamily="34" charset="0"/>
                <a:ea typeface="Calibri" panose="020F0502020204030204" pitchFamily="34" charset="0"/>
                <a:cs typeface="Calibri" panose="020F0502020204030204" pitchFamily="34" charset="0"/>
              </a:rPr>
              <a:t>evalmed</a:t>
            </a:r>
            <a:r>
              <a:rPr lang="es-ES" sz="1800" dirty="0">
                <a:latin typeface="Calibri" panose="020F0502020204030204" pitchFamily="34" charset="0"/>
                <a:ea typeface="Calibri" panose="020F0502020204030204" pitchFamily="34" charset="0"/>
                <a:cs typeface="Calibri" panose="020F0502020204030204" pitchFamily="34" charset="0"/>
              </a:rPr>
              <a:t>, 16-dic-2019. Disponible en: </a:t>
            </a:r>
            <a:r>
              <a:rPr lang="es-E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https://evalmed.es/2019/12/16/esttra-necesidad-teorica-vs-prescripcion-real-de-ibp-en-dos-cupos/</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dirty="0">
                <a:latin typeface="Calibri" panose="020F0502020204030204" pitchFamily="34" charset="0"/>
                <a:ea typeface="Calibri" panose="020F0502020204030204" pitchFamily="34" charset="0"/>
                <a:cs typeface="Calibri" panose="020F0502020204030204" pitchFamily="34" charset="0"/>
              </a:rPr>
              <a:t>Galo A Sánchez Robles. </a:t>
            </a:r>
            <a:r>
              <a:rPr lang="es-ES" sz="1800" b="1" i="1" dirty="0">
                <a:latin typeface="Calibri" panose="020F0502020204030204" pitchFamily="34" charset="0"/>
                <a:ea typeface="Calibri" panose="020F0502020204030204" pitchFamily="34" charset="0"/>
                <a:cs typeface="Calibri" panose="020F0502020204030204" pitchFamily="34" charset="0"/>
              </a:rPr>
              <a:t>ESTUDIO RETROSPECTIVO: </a:t>
            </a:r>
            <a:r>
              <a:rPr lang="es-ES" sz="1800" b="1" i="1" dirty="0">
                <a:latin typeface="Calibri" panose="020F0502020204030204" pitchFamily="34" charset="0"/>
                <a:ea typeface="Calibri" panose="020F0502020204030204" pitchFamily="34" charset="0"/>
                <a:cs typeface="Times New Roman" panose="02020603050405020304" pitchFamily="18" charset="0"/>
              </a:rPr>
              <a:t>Estudio retrospectivo sobre bases de datos poblacionales para comparar las hospitalizaciones y defunciones por varicela y herpes zóster: 1) en el período 2005-2013 entre las Comunidades Autónomas que vacunan de varicela a los 15-18 meses y las que vacunan a los 12 años; y 2) en estas Comunidades Autónomas entre los períodos 1999-2004 y 2005-2013.</a:t>
            </a:r>
            <a:r>
              <a:rPr lang="es-ES" sz="1800" dirty="0">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Calibri" panose="020F0502020204030204" pitchFamily="34" charset="0"/>
              </a:rPr>
              <a:t>Web </a:t>
            </a:r>
            <a:r>
              <a:rPr lang="es-ES" sz="1800" dirty="0" err="1">
                <a:latin typeface="Calibri" panose="020F0502020204030204" pitchFamily="34" charset="0"/>
                <a:ea typeface="Calibri" panose="020F0502020204030204" pitchFamily="34" charset="0"/>
                <a:cs typeface="Calibri" panose="020F0502020204030204" pitchFamily="34" charset="0"/>
              </a:rPr>
              <a:t>evalmed</a:t>
            </a:r>
            <a:r>
              <a:rPr lang="es-ES" sz="1800" dirty="0">
                <a:latin typeface="Calibri" panose="020F0502020204030204" pitchFamily="34" charset="0"/>
                <a:ea typeface="Calibri" panose="020F0502020204030204" pitchFamily="34" charset="0"/>
                <a:cs typeface="Calibri" panose="020F0502020204030204" pitchFamily="34" charset="0"/>
              </a:rPr>
              <a:t>, 26-jun-2015. Disponible en: </a:t>
            </a:r>
            <a:r>
              <a:rPr lang="es-E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https://evalmed.es/2015/06/26/estret-hospitalizaciones-y-defunciones-por-varicela-entre-ccaa-en-1999-2004-vs-2005-2013/</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90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b="1" dirty="0">
                <a:latin typeface="Calibri" panose="020F0502020204030204" pitchFamily="34" charset="0"/>
                <a:ea typeface="Times New Roman" panose="02020603050405020304" pitchFamily="18" charset="0"/>
                <a:cs typeface="Times New Roman" panose="02020603050405020304" pitchFamily="18" charset="0"/>
              </a:rPr>
              <a:t>Curso de acceso libre “Práctica Clínica Basada en los Resultados (verdades o evidencias)”, de </a:t>
            </a:r>
            <a:r>
              <a:rPr lang="es-ES" sz="3600" b="1" dirty="0" err="1">
                <a:latin typeface="Calibri" panose="020F0502020204030204" pitchFamily="34" charset="0"/>
                <a:ea typeface="Times New Roman" panose="02020603050405020304" pitchFamily="18" charset="0"/>
                <a:cs typeface="Times New Roman" panose="02020603050405020304" pitchFamily="18" charset="0"/>
              </a:rPr>
              <a:t>Evalmed</a:t>
            </a:r>
            <a:endParaRPr lang="es-ES" sz="3600" dirty="0"/>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21994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04390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31744" y="354253"/>
            <a:ext cx="10734260" cy="5027372"/>
          </a:xfrm>
        </p:spPr>
        <p:txBody>
          <a:bodyPr>
            <a:normAutofit/>
          </a:bodyPr>
          <a:lstStyle/>
          <a:p>
            <a:pPr algn="just">
              <a:spcAft>
                <a:spcPts val="0"/>
              </a:spcAft>
            </a:pPr>
            <a:r>
              <a:rPr lang="es-ES" sz="2000" b="1" dirty="0">
                <a:latin typeface="Calibri" panose="020F0502020204030204" pitchFamily="34" charset="0"/>
                <a:ea typeface="Times New Roman" panose="02020603050405020304" pitchFamily="18" charset="0"/>
                <a:cs typeface="Times New Roman" panose="02020603050405020304" pitchFamily="18" charset="0"/>
              </a:rPr>
              <a:t>Programa de los Módulos 1, 2, 3, 4, y 5 del Curso “Práctica Clínica Basada en los Resultados (verdades o evidencias)”, de </a:t>
            </a:r>
            <a:r>
              <a:rPr lang="es-ES" sz="2000" b="1" dirty="0" err="1">
                <a:latin typeface="Calibri" panose="020F0502020204030204" pitchFamily="34" charset="0"/>
                <a:ea typeface="Times New Roman" panose="02020603050405020304" pitchFamily="18" charset="0"/>
                <a:cs typeface="Times New Roman" panose="02020603050405020304" pitchFamily="18" charset="0"/>
              </a:rPr>
              <a:t>Evalmed</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8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https://evalmed.es/category/docencia/</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71796E7F-C16C-43F3-9182-9E9D149E42C3}"/>
              </a:ext>
            </a:extLst>
          </p:cNvPr>
          <p:cNvPicPr>
            <a:picLocks noChangeAspect="1"/>
          </p:cNvPicPr>
          <p:nvPr/>
        </p:nvPicPr>
        <p:blipFill>
          <a:blip r:embed="rId3"/>
          <a:stretch>
            <a:fillRect/>
          </a:stretch>
        </p:blipFill>
        <p:spPr>
          <a:xfrm>
            <a:off x="1487349" y="1476375"/>
            <a:ext cx="9217301" cy="5184731"/>
          </a:xfrm>
          <a:prstGeom prst="rect">
            <a:avLst/>
          </a:prstGeom>
        </p:spPr>
      </p:pic>
    </p:spTree>
    <p:extLst>
      <p:ext uri="{BB962C8B-B14F-4D97-AF65-F5344CB8AC3E}">
        <p14:creationId xmlns:p14="http://schemas.microsoft.com/office/powerpoint/2010/main" val="284813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3DA1780-DD3B-4BAA-8618-07264424018E}"/>
              </a:ext>
            </a:extLst>
          </p:cNvPr>
          <p:cNvSpPr>
            <a:spLocks noGrp="1"/>
          </p:cNvSpPr>
          <p:nvPr>
            <p:ph type="subTitle" idx="1"/>
          </p:nvPr>
        </p:nvSpPr>
        <p:spPr>
          <a:xfrm>
            <a:off x="724980" y="486489"/>
            <a:ext cx="10838370" cy="5723812"/>
          </a:xfrm>
        </p:spPr>
        <p:txBody>
          <a:bodyPr>
            <a:normAutofit fontScale="25000" lnSpcReduction="20000"/>
          </a:bodyPr>
          <a:lstStyle/>
          <a:p>
            <a:pPr algn="l">
              <a:lnSpc>
                <a:spcPct val="120000"/>
              </a:lnSpc>
            </a:pPr>
            <a:r>
              <a:rPr lang="es-ES" sz="7200" u="sng" dirty="0"/>
              <a:t>Referencias consultadas</a:t>
            </a:r>
          </a:p>
          <a:p>
            <a:pPr algn="l">
              <a:lnSpc>
                <a:spcPct val="120000"/>
              </a:lnSpc>
            </a:pPr>
            <a:endParaRPr lang="es-ES" sz="2000" dirty="0"/>
          </a:p>
          <a:p>
            <a:pPr algn="just">
              <a:lnSpc>
                <a:spcPct val="120000"/>
              </a:lnSpc>
              <a:spcAft>
                <a:spcPts val="0"/>
              </a:spcAft>
            </a:pPr>
            <a:r>
              <a:rPr lang="es-ES" sz="6800" dirty="0">
                <a:ea typeface="Calibri" panose="020F0502020204030204" pitchFamily="34" charset="0"/>
                <a:cs typeface="Times New Roman" panose="02020603050405020304" pitchFamily="18" charset="0"/>
              </a:rPr>
              <a:t>Sánchez Robles GA. PUNTO DE VISTA: Qué significan “validez”, “calidad” o “certeza” de un resultado en el campo de la epidemiología clínica, desde las coordenadas de la Teoría del Cierre Categorial de las Ciencias [Internet]. </a:t>
            </a:r>
            <a:r>
              <a:rPr lang="es-ES" sz="6800" dirty="0" err="1">
                <a:ea typeface="Calibri" panose="020F0502020204030204" pitchFamily="34" charset="0"/>
                <a:cs typeface="Times New Roman" panose="02020603050405020304" pitchFamily="18" charset="0"/>
              </a:rPr>
              <a:t>evalmed</a:t>
            </a:r>
            <a:r>
              <a:rPr lang="es-ES" sz="6800" dirty="0">
                <a:ea typeface="Calibri" panose="020F0502020204030204" pitchFamily="34" charset="0"/>
                <a:cs typeface="Times New Roman" panose="02020603050405020304" pitchFamily="18" charset="0"/>
              </a:rPr>
              <a:t>; 2023 Feb 19. Disponible en: </a:t>
            </a:r>
            <a:r>
              <a:rPr lang="es-ES" sz="6800" u="sng" dirty="0">
                <a:solidFill>
                  <a:srgbClr val="0000FF"/>
                </a:solidFill>
                <a:ea typeface="Calibri" panose="020F0502020204030204" pitchFamily="34" charset="0"/>
                <a:cs typeface="Times New Roman" panose="02020603050405020304" pitchFamily="18" charset="0"/>
              </a:rPr>
              <a:t>https://evalmed.es/2023/02/19/pv-que-significa-validez-calidad-o-certeza-de-un-resultado/</a:t>
            </a:r>
            <a:endParaRPr lang="es-ES" sz="6800" dirty="0">
              <a:ea typeface="Calibri" panose="020F0502020204030204" pitchFamily="34" charset="0"/>
              <a:cs typeface="Times New Roman" panose="02020603050405020304" pitchFamily="18" charset="0"/>
            </a:endParaRPr>
          </a:p>
          <a:p>
            <a:pPr algn="just">
              <a:lnSpc>
                <a:spcPct val="120000"/>
              </a:lnSpc>
            </a:pPr>
            <a:r>
              <a:rPr lang="es-ES" sz="6800" dirty="0">
                <a:ea typeface="Calibri" panose="020F0502020204030204" pitchFamily="34" charset="0"/>
                <a:cs typeface="Times New Roman" panose="02020603050405020304" pitchFamily="18" charset="0"/>
              </a:rPr>
              <a:t>Sánchez Robles GA. PUNTO DE VISTA: De qué clases de evidencias o verdades hablamos cuando hablamos de “Medicina Basada en la Evidencia” [Internet]. </a:t>
            </a:r>
            <a:r>
              <a:rPr lang="es-ES" sz="6800" dirty="0" err="1">
                <a:ea typeface="Calibri" panose="020F0502020204030204" pitchFamily="34" charset="0"/>
                <a:cs typeface="Times New Roman" panose="02020603050405020304" pitchFamily="18" charset="0"/>
              </a:rPr>
              <a:t>evalmed</a:t>
            </a:r>
            <a:r>
              <a:rPr lang="es-ES" sz="6800" dirty="0">
                <a:ea typeface="Calibri" panose="020F0502020204030204" pitchFamily="34" charset="0"/>
                <a:cs typeface="Times New Roman" panose="02020603050405020304" pitchFamily="18" charset="0"/>
              </a:rPr>
              <a:t>; 2022 </a:t>
            </a:r>
            <a:r>
              <a:rPr lang="es-ES" sz="6800" dirty="0" err="1">
                <a:ea typeface="Calibri" panose="020F0502020204030204" pitchFamily="34" charset="0"/>
                <a:cs typeface="Times New Roman" panose="02020603050405020304" pitchFamily="18" charset="0"/>
              </a:rPr>
              <a:t>Aug</a:t>
            </a:r>
            <a:r>
              <a:rPr lang="es-ES" sz="6800" dirty="0">
                <a:ea typeface="Calibri" panose="020F0502020204030204" pitchFamily="34" charset="0"/>
                <a:cs typeface="Times New Roman" panose="02020603050405020304" pitchFamily="18" charset="0"/>
              </a:rPr>
              <a:t> 3. Disponible en: </a:t>
            </a:r>
            <a:r>
              <a:rPr lang="es-ES" sz="6800" u="sng" dirty="0">
                <a:solidFill>
                  <a:srgbClr val="0000FF"/>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http://evalmed.es/2022/08/03/pv-de-que-clases-de-evidencias-o-verdades-hablamos/</a:t>
            </a:r>
            <a:endParaRPr lang="es-ES" sz="6800" u="sng" dirty="0">
              <a:solidFill>
                <a:srgbClr val="0000FF"/>
              </a:solidFill>
              <a:ea typeface="Calibri" panose="020F0502020204030204" pitchFamily="34" charset="0"/>
              <a:cs typeface="Times New Roman" panose="02020603050405020304" pitchFamily="18" charset="0"/>
            </a:endParaRPr>
          </a:p>
          <a:p>
            <a:pPr algn="just">
              <a:lnSpc>
                <a:spcPct val="120000"/>
              </a:lnSpc>
            </a:pPr>
            <a:r>
              <a:rPr lang="es-ES" sz="6800" dirty="0" err="1">
                <a:solidFill>
                  <a:srgbClr val="000000"/>
                </a:solidFill>
              </a:rPr>
              <a:t>Guyatt</a:t>
            </a:r>
            <a:r>
              <a:rPr lang="es-ES" sz="6800" dirty="0">
                <a:solidFill>
                  <a:srgbClr val="000000"/>
                </a:solidFill>
              </a:rPr>
              <a:t> GH, </a:t>
            </a:r>
            <a:r>
              <a:rPr lang="es-ES" sz="6800" dirty="0" err="1">
                <a:solidFill>
                  <a:srgbClr val="000000"/>
                </a:solidFill>
              </a:rPr>
              <a:t>Oxman</a:t>
            </a:r>
            <a:r>
              <a:rPr lang="es-ES" sz="6800" dirty="0">
                <a:solidFill>
                  <a:srgbClr val="000000"/>
                </a:solidFill>
              </a:rPr>
              <a:t> AD, </a:t>
            </a:r>
            <a:r>
              <a:rPr lang="es-ES" sz="6800" dirty="0" err="1">
                <a:solidFill>
                  <a:srgbClr val="000000"/>
                </a:solidFill>
              </a:rPr>
              <a:t>Vist</a:t>
            </a:r>
            <a:r>
              <a:rPr lang="es-ES" sz="6800" dirty="0">
                <a:solidFill>
                  <a:srgbClr val="000000"/>
                </a:solidFill>
              </a:rPr>
              <a:t> GE, </a:t>
            </a:r>
            <a:r>
              <a:rPr lang="es-ES" sz="6800" dirty="0" err="1">
                <a:solidFill>
                  <a:srgbClr val="000000"/>
                </a:solidFill>
              </a:rPr>
              <a:t>Kunz</a:t>
            </a:r>
            <a:r>
              <a:rPr lang="es-ES" sz="6800" dirty="0">
                <a:solidFill>
                  <a:srgbClr val="000000"/>
                </a:solidFill>
              </a:rPr>
              <a:t> R, </a:t>
            </a:r>
            <a:r>
              <a:rPr lang="es-ES" sz="6800" dirty="0" err="1">
                <a:solidFill>
                  <a:srgbClr val="000000"/>
                </a:solidFill>
              </a:rPr>
              <a:t>Falck-Ytter</a:t>
            </a:r>
            <a:r>
              <a:rPr lang="es-ES" sz="6800" dirty="0">
                <a:solidFill>
                  <a:srgbClr val="000000"/>
                </a:solidFill>
              </a:rPr>
              <a:t> Y, Alonso-Coello P, </a:t>
            </a:r>
            <a:r>
              <a:rPr lang="es-ES" sz="6800" dirty="0" err="1">
                <a:solidFill>
                  <a:srgbClr val="000000"/>
                </a:solidFill>
              </a:rPr>
              <a:t>Schünemann</a:t>
            </a:r>
            <a:r>
              <a:rPr lang="es-ES" sz="6800" dirty="0">
                <a:solidFill>
                  <a:srgbClr val="000000"/>
                </a:solidFill>
              </a:rPr>
              <a:t> HJ; GRADE </a:t>
            </a:r>
            <a:r>
              <a:rPr lang="es-ES" sz="6800" dirty="0" err="1">
                <a:solidFill>
                  <a:srgbClr val="000000"/>
                </a:solidFill>
              </a:rPr>
              <a:t>Working</a:t>
            </a:r>
            <a:r>
              <a:rPr lang="es-ES" sz="6800" dirty="0">
                <a:solidFill>
                  <a:srgbClr val="000000"/>
                </a:solidFill>
              </a:rPr>
              <a:t> </a:t>
            </a:r>
            <a:r>
              <a:rPr lang="es-ES" sz="6800" dirty="0" err="1">
                <a:solidFill>
                  <a:srgbClr val="000000"/>
                </a:solidFill>
              </a:rPr>
              <a:t>Group</a:t>
            </a:r>
            <a:r>
              <a:rPr lang="es-ES" sz="6800" dirty="0">
                <a:solidFill>
                  <a:srgbClr val="000000"/>
                </a:solidFill>
              </a:rPr>
              <a:t>. GRADE: </a:t>
            </a:r>
            <a:r>
              <a:rPr lang="es-ES" sz="6800" dirty="0" err="1">
                <a:solidFill>
                  <a:srgbClr val="000000"/>
                </a:solidFill>
              </a:rPr>
              <a:t>an</a:t>
            </a:r>
            <a:r>
              <a:rPr lang="es-ES" sz="6800" dirty="0">
                <a:solidFill>
                  <a:srgbClr val="000000"/>
                </a:solidFill>
              </a:rPr>
              <a:t> </a:t>
            </a:r>
            <a:r>
              <a:rPr lang="es-ES" sz="6800" dirty="0" err="1">
                <a:solidFill>
                  <a:srgbClr val="000000"/>
                </a:solidFill>
              </a:rPr>
              <a:t>emerging</a:t>
            </a:r>
            <a:r>
              <a:rPr lang="es-ES" sz="6800" dirty="0">
                <a:solidFill>
                  <a:srgbClr val="000000"/>
                </a:solidFill>
              </a:rPr>
              <a:t> </a:t>
            </a:r>
            <a:r>
              <a:rPr lang="es-ES" sz="6800" dirty="0" err="1">
                <a:solidFill>
                  <a:srgbClr val="000000"/>
                </a:solidFill>
              </a:rPr>
              <a:t>consensus</a:t>
            </a:r>
            <a:r>
              <a:rPr lang="es-ES" sz="6800" dirty="0">
                <a:solidFill>
                  <a:srgbClr val="000000"/>
                </a:solidFill>
              </a:rPr>
              <a:t> </a:t>
            </a:r>
            <a:r>
              <a:rPr lang="es-ES" sz="6800" dirty="0" err="1">
                <a:solidFill>
                  <a:srgbClr val="000000"/>
                </a:solidFill>
              </a:rPr>
              <a:t>on</a:t>
            </a:r>
            <a:r>
              <a:rPr lang="es-ES" sz="6800" dirty="0">
                <a:solidFill>
                  <a:srgbClr val="000000"/>
                </a:solidFill>
              </a:rPr>
              <a:t> rating </a:t>
            </a:r>
            <a:r>
              <a:rPr lang="es-ES" sz="6800" dirty="0" err="1">
                <a:solidFill>
                  <a:srgbClr val="000000"/>
                </a:solidFill>
              </a:rPr>
              <a:t>quality</a:t>
            </a:r>
            <a:r>
              <a:rPr lang="es-ES" sz="6800" dirty="0">
                <a:solidFill>
                  <a:srgbClr val="000000"/>
                </a:solidFill>
              </a:rPr>
              <a:t> </a:t>
            </a:r>
            <a:r>
              <a:rPr lang="es-ES" sz="6800" dirty="0" err="1">
                <a:solidFill>
                  <a:srgbClr val="000000"/>
                </a:solidFill>
              </a:rPr>
              <a:t>of</a:t>
            </a:r>
            <a:r>
              <a:rPr lang="es-ES" sz="6800" dirty="0">
                <a:solidFill>
                  <a:srgbClr val="000000"/>
                </a:solidFill>
              </a:rPr>
              <a:t> </a:t>
            </a:r>
            <a:r>
              <a:rPr lang="es-ES" sz="6800" dirty="0" err="1">
                <a:solidFill>
                  <a:srgbClr val="000000"/>
                </a:solidFill>
              </a:rPr>
              <a:t>evidence</a:t>
            </a:r>
            <a:r>
              <a:rPr lang="es-ES" sz="6800" dirty="0">
                <a:solidFill>
                  <a:srgbClr val="000000"/>
                </a:solidFill>
              </a:rPr>
              <a:t> and </a:t>
            </a:r>
            <a:r>
              <a:rPr lang="es-ES" sz="6800" dirty="0" err="1">
                <a:solidFill>
                  <a:srgbClr val="000000"/>
                </a:solidFill>
              </a:rPr>
              <a:t>strength</a:t>
            </a:r>
            <a:r>
              <a:rPr lang="es-ES" sz="6800" dirty="0">
                <a:solidFill>
                  <a:srgbClr val="000000"/>
                </a:solidFill>
              </a:rPr>
              <a:t> </a:t>
            </a:r>
            <a:r>
              <a:rPr lang="es-ES" sz="6800" dirty="0" err="1">
                <a:solidFill>
                  <a:srgbClr val="000000"/>
                </a:solidFill>
              </a:rPr>
              <a:t>of</a:t>
            </a:r>
            <a:r>
              <a:rPr lang="es-ES" sz="6800" dirty="0">
                <a:solidFill>
                  <a:srgbClr val="000000"/>
                </a:solidFill>
              </a:rPr>
              <a:t> </a:t>
            </a:r>
            <a:r>
              <a:rPr lang="es-ES" sz="6800" dirty="0" err="1">
                <a:solidFill>
                  <a:srgbClr val="000000"/>
                </a:solidFill>
              </a:rPr>
              <a:t>recommendations</a:t>
            </a:r>
            <a:r>
              <a:rPr lang="es-ES" sz="6800" dirty="0">
                <a:solidFill>
                  <a:srgbClr val="000000"/>
                </a:solidFill>
              </a:rPr>
              <a:t>. BMJ. 2008 </a:t>
            </a:r>
            <a:r>
              <a:rPr lang="es-ES" sz="6800" dirty="0" err="1">
                <a:solidFill>
                  <a:srgbClr val="000000"/>
                </a:solidFill>
              </a:rPr>
              <a:t>Apr</a:t>
            </a:r>
            <a:r>
              <a:rPr lang="es-ES" sz="6800" dirty="0">
                <a:solidFill>
                  <a:srgbClr val="000000"/>
                </a:solidFill>
              </a:rPr>
              <a:t> 26;336(7650):924-6.</a:t>
            </a:r>
            <a:endParaRPr lang="es-ES" sz="6800" u="sng" dirty="0">
              <a:solidFill>
                <a:srgbClr val="0000FF"/>
              </a:solidFill>
              <a:ea typeface="Calibri" panose="020F0502020204030204" pitchFamily="34" charset="0"/>
              <a:cs typeface="Times New Roman" panose="02020603050405020304" pitchFamily="18" charset="0"/>
            </a:endParaRPr>
          </a:p>
          <a:p>
            <a:pPr algn="just">
              <a:lnSpc>
                <a:spcPct val="120000"/>
              </a:lnSpc>
            </a:pPr>
            <a:r>
              <a:rPr lang="en-US" sz="6800" dirty="0" err="1">
                <a:solidFill>
                  <a:srgbClr val="000000"/>
                </a:solidFill>
              </a:rPr>
              <a:t>Guyatt</a:t>
            </a:r>
            <a:r>
              <a:rPr lang="en-US" sz="6800" dirty="0">
                <a:solidFill>
                  <a:srgbClr val="000000"/>
                </a:solidFill>
              </a:rPr>
              <a:t> GH, </a:t>
            </a:r>
            <a:r>
              <a:rPr lang="en-US" sz="6800" dirty="0" err="1">
                <a:solidFill>
                  <a:srgbClr val="000000"/>
                </a:solidFill>
              </a:rPr>
              <a:t>Oxman</a:t>
            </a:r>
            <a:r>
              <a:rPr lang="en-US" sz="6800" dirty="0">
                <a:solidFill>
                  <a:srgbClr val="000000"/>
                </a:solidFill>
              </a:rPr>
              <a:t> AD, Kunz R, </a:t>
            </a:r>
            <a:r>
              <a:rPr lang="en-US" sz="6800" dirty="0" err="1">
                <a:solidFill>
                  <a:srgbClr val="000000"/>
                </a:solidFill>
              </a:rPr>
              <a:t>Vist</a:t>
            </a:r>
            <a:r>
              <a:rPr lang="en-US" sz="6800" dirty="0">
                <a:solidFill>
                  <a:srgbClr val="000000"/>
                </a:solidFill>
              </a:rPr>
              <a:t> GE, Falck-</a:t>
            </a:r>
            <a:r>
              <a:rPr lang="en-US" sz="6800" dirty="0" err="1">
                <a:solidFill>
                  <a:srgbClr val="000000"/>
                </a:solidFill>
              </a:rPr>
              <a:t>Ytter</a:t>
            </a:r>
            <a:r>
              <a:rPr lang="en-US" sz="6800" dirty="0">
                <a:solidFill>
                  <a:srgbClr val="000000"/>
                </a:solidFill>
              </a:rPr>
              <a:t> Y, </a:t>
            </a:r>
            <a:r>
              <a:rPr lang="en-US" sz="6800" dirty="0" err="1">
                <a:solidFill>
                  <a:srgbClr val="000000"/>
                </a:solidFill>
              </a:rPr>
              <a:t>Schünemann</a:t>
            </a:r>
            <a:r>
              <a:rPr lang="en-US" sz="6800" dirty="0">
                <a:solidFill>
                  <a:srgbClr val="000000"/>
                </a:solidFill>
              </a:rPr>
              <a:t> HJ, Alderson P, Alonso-</a:t>
            </a:r>
            <a:r>
              <a:rPr lang="en-US" sz="6800" dirty="0" err="1">
                <a:solidFill>
                  <a:srgbClr val="000000"/>
                </a:solidFill>
              </a:rPr>
              <a:t>Coello</a:t>
            </a:r>
            <a:r>
              <a:rPr lang="en-US" sz="6800" dirty="0">
                <a:solidFill>
                  <a:srgbClr val="000000"/>
                </a:solidFill>
              </a:rPr>
              <a:t> P, on behalf of the GRADE Working Group. What is “quality of evidence” and why is it important to clinicians? BMJ. 2008 May 3;336(7651):995-8.</a:t>
            </a:r>
          </a:p>
          <a:p>
            <a:pPr algn="just">
              <a:lnSpc>
                <a:spcPct val="120000"/>
              </a:lnSpc>
            </a:pPr>
            <a:r>
              <a:rPr lang="es-ES" sz="6800" dirty="0">
                <a:solidFill>
                  <a:srgbClr val="000000"/>
                </a:solidFill>
              </a:rPr>
              <a:t>Alonso-Coello P, </a:t>
            </a:r>
            <a:r>
              <a:rPr lang="es-ES" sz="6800" dirty="0" err="1">
                <a:solidFill>
                  <a:srgbClr val="000000"/>
                </a:solidFill>
              </a:rPr>
              <a:t>Rigau</a:t>
            </a:r>
            <a:r>
              <a:rPr lang="es-ES" sz="6800" dirty="0">
                <a:solidFill>
                  <a:srgbClr val="000000"/>
                </a:solidFill>
              </a:rPr>
              <a:t> D, Sanabria AJ, Plaza V, </a:t>
            </a:r>
            <a:r>
              <a:rPr lang="es-ES" sz="6800" dirty="0" err="1">
                <a:solidFill>
                  <a:srgbClr val="000000"/>
                </a:solidFill>
              </a:rPr>
              <a:t>Miravitlles</a:t>
            </a:r>
            <a:r>
              <a:rPr lang="es-ES" sz="6800" dirty="0">
                <a:solidFill>
                  <a:srgbClr val="000000"/>
                </a:solidFill>
              </a:rPr>
              <a:t> M, </a:t>
            </a:r>
            <a:r>
              <a:rPr lang="es-ES" sz="6800" dirty="0" err="1">
                <a:solidFill>
                  <a:srgbClr val="000000"/>
                </a:solidFill>
              </a:rPr>
              <a:t>Martinez</a:t>
            </a:r>
            <a:r>
              <a:rPr lang="es-ES" sz="6800" dirty="0">
                <a:solidFill>
                  <a:srgbClr val="000000"/>
                </a:solidFill>
              </a:rPr>
              <a:t> L. Calidad y fuerza: el sistema GRADE para la formulación de recomendaciones en las guías de práctica clínica. </a:t>
            </a:r>
            <a:r>
              <a:rPr lang="es-ES" sz="6800" dirty="0" err="1">
                <a:solidFill>
                  <a:srgbClr val="000000"/>
                </a:solidFill>
              </a:rPr>
              <a:t>Arch</a:t>
            </a:r>
            <a:r>
              <a:rPr lang="es-ES" sz="6800" dirty="0">
                <a:solidFill>
                  <a:srgbClr val="000000"/>
                </a:solidFill>
              </a:rPr>
              <a:t> </a:t>
            </a:r>
            <a:r>
              <a:rPr lang="es-ES" sz="6800" dirty="0" err="1">
                <a:solidFill>
                  <a:srgbClr val="000000"/>
                </a:solidFill>
              </a:rPr>
              <a:t>Bronconeumol</a:t>
            </a:r>
            <a:r>
              <a:rPr lang="es-ES" sz="6800" dirty="0">
                <a:solidFill>
                  <a:srgbClr val="000000"/>
                </a:solidFill>
              </a:rPr>
              <a:t>. 2013 Jun;49(6):261-7.</a:t>
            </a:r>
          </a:p>
          <a:p>
            <a:pPr algn="just">
              <a:lnSpc>
                <a:spcPct val="120000"/>
              </a:lnSpc>
              <a:spcAft>
                <a:spcPts val="0"/>
              </a:spcAft>
            </a:pPr>
            <a:r>
              <a:rPr lang="es-ES" sz="6800" dirty="0">
                <a:ea typeface="Calibri" panose="020F0502020204030204" pitchFamily="34" charset="0"/>
                <a:cs typeface="Times New Roman" panose="02020603050405020304" pitchFamily="18" charset="0"/>
              </a:rPr>
              <a:t>Bueno G. ¿Qué es la ciencia?: la respuesta de la teoría del cierre categorial. Oviedo: </a:t>
            </a:r>
            <a:r>
              <a:rPr lang="es-ES" sz="6800" dirty="0" err="1">
                <a:ea typeface="Calibri" panose="020F0502020204030204" pitchFamily="34" charset="0"/>
                <a:cs typeface="Times New Roman" panose="02020603050405020304" pitchFamily="18" charset="0"/>
              </a:rPr>
              <a:t>Pentalfa</a:t>
            </a:r>
            <a:r>
              <a:rPr lang="es-ES" sz="6800" dirty="0">
                <a:ea typeface="Calibri" panose="020F0502020204030204" pitchFamily="34" charset="0"/>
                <a:cs typeface="Times New Roman" panose="02020603050405020304" pitchFamily="18" charset="0"/>
              </a:rPr>
              <a:t>; 1995. Disponible en: </a:t>
            </a:r>
            <a:r>
              <a:rPr lang="es-ES" sz="6800" u="sng" dirty="0">
                <a:solidFill>
                  <a:srgbClr val="0000FF"/>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https://www.filosofia.org/aut/gbm/1995qc.htm</a:t>
            </a:r>
            <a:endParaRPr lang="es-ES" sz="6800" u="sng" dirty="0">
              <a:solidFill>
                <a:srgbClr val="0000FF"/>
              </a:solidFill>
              <a:ea typeface="Calibri" panose="020F0502020204030204" pitchFamily="34" charset="0"/>
              <a:cs typeface="Times New Roman" panose="02020603050405020304" pitchFamily="18" charset="0"/>
            </a:endParaRPr>
          </a:p>
          <a:p>
            <a:pPr algn="just">
              <a:lnSpc>
                <a:spcPct val="120000"/>
              </a:lnSpc>
              <a:spcAft>
                <a:spcPts val="0"/>
              </a:spcAft>
            </a:pPr>
            <a:r>
              <a:rPr lang="es-ES" sz="6800" dirty="0">
                <a:ea typeface="Calibri" panose="020F0502020204030204" pitchFamily="34" charset="0"/>
                <a:cs typeface="Times New Roman" panose="02020603050405020304" pitchFamily="18" charset="0"/>
              </a:rPr>
              <a:t>Bueno G. Televisión: apariencia y verdad. Barcelona: Gedisa; 2018. (Obra original publicada en 2000).</a:t>
            </a:r>
          </a:p>
          <a:p>
            <a:pPr algn="just">
              <a:lnSpc>
                <a:spcPct val="120000"/>
              </a:lnSpc>
              <a:spcAft>
                <a:spcPts val="0"/>
              </a:spcAft>
            </a:pPr>
            <a:r>
              <a:rPr lang="es-ES" sz="6800" dirty="0">
                <a:ea typeface="Calibri" panose="020F0502020204030204" pitchFamily="34" charset="0"/>
                <a:cs typeface="Times New Roman" panose="02020603050405020304" pitchFamily="18" charset="0"/>
              </a:rPr>
              <a:t>Hempel CG. Filosofía de la ciencia natural. </a:t>
            </a:r>
            <a:r>
              <a:rPr lang="es-ES" sz="6800" dirty="0" err="1">
                <a:ea typeface="Calibri" panose="020F0502020204030204" pitchFamily="34" charset="0"/>
                <a:cs typeface="Times New Roman" panose="02020603050405020304" pitchFamily="18" charset="0"/>
              </a:rPr>
              <a:t>Deaño</a:t>
            </a:r>
            <a:r>
              <a:rPr lang="es-ES" sz="6800" dirty="0">
                <a:ea typeface="Calibri" panose="020F0502020204030204" pitchFamily="34" charset="0"/>
                <a:cs typeface="Times New Roman" panose="02020603050405020304" pitchFamily="18" charset="0"/>
              </a:rPr>
              <a:t> A, trad. Madrid: Alianza Editorial; 1995. (Obra original publicada en 1966).</a:t>
            </a:r>
          </a:p>
          <a:p>
            <a:pPr algn="just">
              <a:lnSpc>
                <a:spcPct val="120000"/>
              </a:lnSpc>
              <a:spcAft>
                <a:spcPts val="0"/>
              </a:spcAft>
            </a:pPr>
            <a:endParaRPr lang="es-ES" sz="6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19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pPr>
              <a:lnSpc>
                <a:spcPct val="100000"/>
              </a:lnSpc>
            </a:pPr>
            <a:r>
              <a:rPr lang="es-ES" sz="3600" dirty="0"/>
              <a:t>El modelo de variables</a:t>
            </a:r>
            <a:r>
              <a:rPr lang="es-ES" sz="3600" dirty="0">
                <a:solidFill>
                  <a:schemeClr val="accent4">
                    <a:lumMod val="75000"/>
                  </a:schemeClr>
                </a:solidFill>
              </a:rPr>
              <a:t> </a:t>
            </a:r>
            <a:r>
              <a:rPr lang="es-ES" sz="3600" b="1" dirty="0">
                <a:solidFill>
                  <a:schemeClr val="accent4">
                    <a:lumMod val="75000"/>
                  </a:schemeClr>
                </a:solidFill>
              </a:rPr>
              <a:t>X</a:t>
            </a:r>
            <a:r>
              <a:rPr lang="es-ES" sz="3600" dirty="0">
                <a:solidFill>
                  <a:schemeClr val="accent4">
                    <a:lumMod val="75000"/>
                  </a:schemeClr>
                </a:solidFill>
              </a:rPr>
              <a:t> </a:t>
            </a:r>
            <a:r>
              <a:rPr lang="es-ES" sz="3600" dirty="0"/>
              <a:t>que explican los resultados en salud </a:t>
            </a:r>
            <a:r>
              <a:rPr lang="es-ES" sz="3600" b="1" dirty="0">
                <a:solidFill>
                  <a:srgbClr val="0000FF"/>
                </a:solidFill>
              </a:rPr>
              <a:t>Y</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7867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1F2C9D1-5359-4E64-A5B0-2B1134F383CB}"/>
              </a:ext>
            </a:extLst>
          </p:cNvPr>
          <p:cNvSpPr>
            <a:spLocks noGrp="1"/>
          </p:cNvSpPr>
          <p:nvPr>
            <p:ph type="subTitle" idx="1"/>
          </p:nvPr>
        </p:nvSpPr>
        <p:spPr>
          <a:xfrm>
            <a:off x="1026701" y="1000160"/>
            <a:ext cx="10376452" cy="5067265"/>
          </a:xfrm>
        </p:spPr>
        <p:txBody>
          <a:bodyPr>
            <a:normAutofit fontScale="92500" lnSpcReduction="10000"/>
          </a:bodyPr>
          <a:lstStyle/>
          <a:p>
            <a:pPr algn="just">
              <a:lnSpc>
                <a:spcPct val="120000"/>
              </a:lnSpc>
            </a:pPr>
            <a:r>
              <a:rPr lang="es-ES" sz="2100" dirty="0">
                <a:solidFill>
                  <a:srgbClr val="0000FF"/>
                </a:solidFill>
              </a:rPr>
              <a:t>Un efecto (Y)</a:t>
            </a:r>
            <a:r>
              <a:rPr lang="es-ES" sz="2000" dirty="0"/>
              <a:t> depende, es función (</a:t>
            </a:r>
            <a:r>
              <a:rPr lang="es-ES" sz="2000" i="1" dirty="0"/>
              <a:t>f</a:t>
            </a:r>
            <a:r>
              <a:rPr lang="es-ES" sz="2000" dirty="0"/>
              <a:t>) de </a:t>
            </a:r>
            <a:r>
              <a:rPr lang="es-ES" sz="2100" dirty="0">
                <a:solidFill>
                  <a:schemeClr val="accent4">
                    <a:lumMod val="75000"/>
                  </a:schemeClr>
                </a:solidFill>
              </a:rPr>
              <a:t>una causa (X)</a:t>
            </a:r>
          </a:p>
          <a:p>
            <a:pPr algn="just">
              <a:lnSpc>
                <a:spcPct val="120000"/>
              </a:lnSpc>
            </a:pPr>
            <a:r>
              <a:rPr lang="es-ES" sz="2000" dirty="0">
                <a:solidFill>
                  <a:srgbClr val="0000FF"/>
                </a:solidFill>
              </a:rPr>
              <a:t>Una variable dependiente (Y)</a:t>
            </a:r>
            <a:r>
              <a:rPr lang="es-ES" sz="2000" dirty="0"/>
              <a:t> depende = es función (</a:t>
            </a:r>
            <a:r>
              <a:rPr lang="es-ES" sz="2000" i="1" dirty="0"/>
              <a:t>f</a:t>
            </a:r>
            <a:r>
              <a:rPr lang="es-ES" sz="2000" dirty="0"/>
              <a:t>) de </a:t>
            </a:r>
            <a:r>
              <a:rPr lang="es-ES" sz="2000" dirty="0">
                <a:solidFill>
                  <a:schemeClr val="accent4">
                    <a:lumMod val="75000"/>
                  </a:schemeClr>
                </a:solidFill>
              </a:rPr>
              <a:t>una variable independiente (X)</a:t>
            </a:r>
          </a:p>
          <a:p>
            <a:pPr algn="just">
              <a:lnSpc>
                <a:spcPct val="120000"/>
              </a:lnSpc>
            </a:pPr>
            <a:r>
              <a:rPr lang="es-ES" sz="2100" dirty="0">
                <a:solidFill>
                  <a:srgbClr val="0000FF"/>
                </a:solidFill>
              </a:rPr>
              <a:t>Un Resultado (Y) </a:t>
            </a:r>
            <a:r>
              <a:rPr lang="es-ES" sz="2000" dirty="0"/>
              <a:t>depende, es función (</a:t>
            </a:r>
            <a:r>
              <a:rPr lang="es-ES" sz="2000" i="1" dirty="0"/>
              <a:t>f</a:t>
            </a:r>
            <a:r>
              <a:rPr lang="es-ES" sz="2000" dirty="0"/>
              <a:t>) de </a:t>
            </a:r>
            <a:r>
              <a:rPr lang="es-ES" sz="2100" dirty="0">
                <a:solidFill>
                  <a:schemeClr val="accent4">
                    <a:lumMod val="75000"/>
                  </a:schemeClr>
                </a:solidFill>
              </a:rPr>
              <a:t>una intervención (X)</a:t>
            </a:r>
          </a:p>
          <a:p>
            <a:pPr algn="just">
              <a:lnSpc>
                <a:spcPct val="120000"/>
              </a:lnSpc>
            </a:pPr>
            <a:r>
              <a:rPr lang="es-ES" sz="2000" dirty="0"/>
              <a:t>----------------------------------------------</a:t>
            </a:r>
          </a:p>
          <a:p>
            <a:pPr algn="just">
              <a:lnSpc>
                <a:spcPct val="120000"/>
              </a:lnSpc>
            </a:pPr>
            <a:endParaRPr lang="es-ES" sz="2000" dirty="0"/>
          </a:p>
          <a:p>
            <a:pPr algn="just">
              <a:lnSpc>
                <a:spcPct val="120000"/>
              </a:lnSpc>
            </a:pPr>
            <a:r>
              <a:rPr lang="es-ES" sz="2000" dirty="0"/>
              <a:t>Veamos cómo </a:t>
            </a:r>
            <a:r>
              <a:rPr lang="es-ES" sz="2000" dirty="0">
                <a:solidFill>
                  <a:schemeClr val="accent4">
                    <a:lumMod val="75000"/>
                  </a:schemeClr>
                </a:solidFill>
              </a:rPr>
              <a:t>influye una intervención sanitaria (o variable independiente X) </a:t>
            </a:r>
            <a:r>
              <a:rPr lang="es-ES" sz="2000" dirty="0">
                <a:solidFill>
                  <a:srgbClr val="0000FF"/>
                </a:solidFill>
              </a:rPr>
              <a:t>sobre un resultado en salud (o variable dependiente Y) </a:t>
            </a:r>
            <a:r>
              <a:rPr lang="es-ES" sz="2000" dirty="0"/>
              <a:t>que se pretende mejorar. </a:t>
            </a:r>
          </a:p>
          <a:p>
            <a:pPr algn="just">
              <a:lnSpc>
                <a:spcPct val="120000"/>
              </a:lnSpc>
            </a:pPr>
            <a:endParaRPr lang="es-ES" sz="2000" dirty="0"/>
          </a:p>
          <a:p>
            <a:pPr algn="just">
              <a:lnSpc>
                <a:spcPct val="120000"/>
              </a:lnSpc>
            </a:pPr>
            <a:r>
              <a:rPr lang="es-ES" sz="2000" dirty="0"/>
              <a:t>Tomemos como ejemplo </a:t>
            </a:r>
            <a:r>
              <a:rPr lang="es-ES" sz="2000" dirty="0">
                <a:solidFill>
                  <a:schemeClr val="accent4">
                    <a:lumMod val="75000"/>
                  </a:schemeClr>
                </a:solidFill>
              </a:rPr>
              <a:t>la influencia de la intervención de Tratamiento de la Presión Arterial Sistólica Intensivo frente al Convencional (la </a:t>
            </a:r>
            <a:r>
              <a:rPr lang="es-ES" sz="2000" b="1" dirty="0">
                <a:solidFill>
                  <a:schemeClr val="accent4">
                    <a:lumMod val="75000"/>
                  </a:schemeClr>
                </a:solidFill>
              </a:rPr>
              <a:t>X = “Diferencia en la PAS”</a:t>
            </a:r>
            <a:r>
              <a:rPr lang="es-ES" sz="2000" dirty="0">
                <a:solidFill>
                  <a:schemeClr val="accent4">
                    <a:lumMod val="75000"/>
                  </a:schemeClr>
                </a:solidFill>
              </a:rPr>
              <a:t>) </a:t>
            </a:r>
            <a:r>
              <a:rPr lang="es-ES" sz="2000" dirty="0">
                <a:solidFill>
                  <a:srgbClr val="0000FF"/>
                </a:solidFill>
              </a:rPr>
              <a:t>sobre la Reducción Absoluta del Riesgo de Mortalidad por todas las causas (la </a:t>
            </a:r>
            <a:r>
              <a:rPr lang="es-ES" sz="2000" b="1" dirty="0">
                <a:solidFill>
                  <a:srgbClr val="0000FF"/>
                </a:solidFill>
              </a:rPr>
              <a:t>Y= RAR en </a:t>
            </a:r>
            <a:r>
              <a:rPr lang="es-ES" sz="2000" b="1" dirty="0" err="1">
                <a:solidFill>
                  <a:srgbClr val="0000FF"/>
                </a:solidFill>
              </a:rPr>
              <a:t>Mort</a:t>
            </a:r>
            <a:r>
              <a:rPr lang="es-ES" sz="2000" dirty="0">
                <a:solidFill>
                  <a:srgbClr val="0000FF"/>
                </a:solidFill>
              </a:rPr>
              <a:t>)</a:t>
            </a:r>
            <a:r>
              <a:rPr lang="es-ES" sz="2000" dirty="0"/>
              <a:t>, que hemos obtenido de un metaanálisis de 18 ensayos clínicos.</a:t>
            </a:r>
          </a:p>
          <a:p>
            <a:pPr algn="just">
              <a:lnSpc>
                <a:spcPct val="120000"/>
              </a:lnSpc>
            </a:pPr>
            <a:endParaRPr lang="es-ES" sz="1000" dirty="0"/>
          </a:p>
          <a:p>
            <a:pPr algn="just">
              <a:lnSpc>
                <a:spcPct val="120000"/>
              </a:lnSpc>
            </a:pPr>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374487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F052D7D-4CA8-4E24-920F-CA51976114DA}"/>
              </a:ext>
            </a:extLst>
          </p:cNvPr>
          <p:cNvSpPr/>
          <p:nvPr/>
        </p:nvSpPr>
        <p:spPr>
          <a:xfrm>
            <a:off x="438442" y="171289"/>
            <a:ext cx="11315115" cy="400110"/>
          </a:xfrm>
          <a:prstGeom prst="rect">
            <a:avLst/>
          </a:prstGeom>
        </p:spPr>
        <p:txBody>
          <a:bodyPr wrap="square">
            <a:spAutoFit/>
          </a:bodyPr>
          <a:lstStyle/>
          <a:p>
            <a:r>
              <a:rPr lang="fr-FR" sz="2000" dirty="0"/>
              <a:t>Y</a:t>
            </a:r>
            <a:r>
              <a:rPr lang="fr-FR" sz="2000" baseline="-25000" dirty="0"/>
              <a:t>i</a:t>
            </a:r>
            <a:r>
              <a:rPr lang="fr-FR" sz="2000" dirty="0"/>
              <a:t> =  Y</a:t>
            </a:r>
            <a:r>
              <a:rPr lang="fr-FR" sz="2000" baseline="-25000" dirty="0"/>
              <a:t>i</a:t>
            </a:r>
            <a:r>
              <a:rPr lang="fr-FR" sz="2000" dirty="0">
                <a:solidFill>
                  <a:srgbClr val="FF0066"/>
                </a:solidFill>
              </a:rPr>
              <a:t>'</a:t>
            </a:r>
            <a:r>
              <a:rPr lang="fr-FR" sz="2000" dirty="0"/>
              <a:t> + </a:t>
            </a:r>
            <a:r>
              <a:rPr lang="fr-FR" sz="2000" dirty="0">
                <a:sym typeface="Symbol" panose="05050102010706020507" pitchFamily="18" charset="2"/>
              </a:rPr>
              <a:t></a:t>
            </a:r>
            <a:r>
              <a:rPr lang="fr-FR" sz="2000" baseline="-25000" dirty="0"/>
              <a:t>i</a:t>
            </a:r>
            <a:r>
              <a:rPr lang="fr-FR" sz="2000" dirty="0"/>
              <a:t> =&gt; Y</a:t>
            </a:r>
            <a:r>
              <a:rPr lang="fr-FR" sz="2000" baseline="-25000" dirty="0"/>
              <a:t>i</a:t>
            </a:r>
            <a:r>
              <a:rPr lang="fr-FR" sz="2000" dirty="0"/>
              <a:t> =  (a + </a:t>
            </a:r>
            <a:r>
              <a:rPr lang="fr-FR" sz="2000" dirty="0" err="1"/>
              <a:t>bX</a:t>
            </a:r>
            <a:r>
              <a:rPr lang="fr-FR" sz="2000" baseline="-25000" dirty="0" err="1"/>
              <a:t>i</a:t>
            </a:r>
            <a:r>
              <a:rPr lang="fr-FR" sz="2000" dirty="0"/>
              <a:t>) + </a:t>
            </a:r>
            <a:r>
              <a:rPr lang="fr-FR" sz="2000" dirty="0">
                <a:sym typeface="Symbol" panose="05050102010706020507" pitchFamily="18" charset="2"/>
              </a:rPr>
              <a:t></a:t>
            </a:r>
            <a:r>
              <a:rPr lang="fr-FR" sz="2000" baseline="-25000" dirty="0"/>
              <a:t>i</a:t>
            </a:r>
            <a:r>
              <a:rPr lang="fr-FR" sz="2000" dirty="0"/>
              <a:t> =&gt; RAR en Mort = -0,0155 + 0,0030 * (</a:t>
            </a:r>
            <a:r>
              <a:rPr lang="fr-FR" sz="2000" dirty="0" err="1"/>
              <a:t>Dif</a:t>
            </a:r>
            <a:r>
              <a:rPr lang="fr-FR" sz="2000" dirty="0"/>
              <a:t> PAS Int vs </a:t>
            </a:r>
            <a:r>
              <a:rPr lang="fr-FR" sz="2000" dirty="0" err="1"/>
              <a:t>Conv</a:t>
            </a:r>
            <a:r>
              <a:rPr lang="fr-FR" sz="2000" dirty="0"/>
              <a:t>) + </a:t>
            </a:r>
            <a:r>
              <a:rPr lang="fr-FR" sz="2000" dirty="0" err="1"/>
              <a:t>Error</a:t>
            </a:r>
            <a:r>
              <a:rPr lang="fr-FR" sz="2000" dirty="0"/>
              <a:t> </a:t>
            </a:r>
            <a:r>
              <a:rPr lang="fr-FR" sz="2000" dirty="0" err="1"/>
              <a:t>aleatorio</a:t>
            </a:r>
            <a:endParaRPr lang="fr-FR" sz="2000" dirty="0"/>
          </a:p>
        </p:txBody>
      </p:sp>
      <p:pic>
        <p:nvPicPr>
          <p:cNvPr id="5" name="Marcador de contenido 4">
            <a:extLst>
              <a:ext uri="{FF2B5EF4-FFF2-40B4-BE49-F238E27FC236}">
                <a16:creationId xmlns:a16="http://schemas.microsoft.com/office/drawing/2014/main" id="{4FE34BC8-145F-46A6-B9D6-68595B115594}"/>
              </a:ext>
            </a:extLst>
          </p:cNvPr>
          <p:cNvPicPr>
            <a:picLocks noGrp="1" noChangeAspect="1"/>
          </p:cNvPicPr>
          <p:nvPr>
            <p:ph idx="1"/>
          </p:nvPr>
        </p:nvPicPr>
        <p:blipFill>
          <a:blip r:embed="rId2"/>
          <a:stretch>
            <a:fillRect/>
          </a:stretch>
        </p:blipFill>
        <p:spPr>
          <a:xfrm>
            <a:off x="1060724" y="732439"/>
            <a:ext cx="9378676" cy="5730384"/>
          </a:xfrm>
          <a:prstGeom prst="rect">
            <a:avLst/>
          </a:prstGeom>
        </p:spPr>
      </p:pic>
      <p:sp>
        <p:nvSpPr>
          <p:cNvPr id="6" name="Elipse 5">
            <a:extLst>
              <a:ext uri="{FF2B5EF4-FFF2-40B4-BE49-F238E27FC236}">
                <a16:creationId xmlns:a16="http://schemas.microsoft.com/office/drawing/2014/main" id="{DC2A18BB-A876-4424-9500-B8BFF3B29CC8}"/>
              </a:ext>
            </a:extLst>
          </p:cNvPr>
          <p:cNvSpPr/>
          <p:nvPr/>
        </p:nvSpPr>
        <p:spPr>
          <a:xfrm>
            <a:off x="5038725" y="3019425"/>
            <a:ext cx="114300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B503DD8A-9A56-4F6E-B853-29DEE5F5BE4D}"/>
              </a:ext>
            </a:extLst>
          </p:cNvPr>
          <p:cNvSpPr/>
          <p:nvPr/>
        </p:nvSpPr>
        <p:spPr>
          <a:xfrm>
            <a:off x="9427845" y="3019424"/>
            <a:ext cx="114300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5D00FA65-9D8C-4D69-B36E-59526DE954D5}"/>
              </a:ext>
            </a:extLst>
          </p:cNvPr>
          <p:cNvSpPr/>
          <p:nvPr/>
        </p:nvSpPr>
        <p:spPr>
          <a:xfrm>
            <a:off x="8157845" y="3019425"/>
            <a:ext cx="114300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3274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7D1A15E-1707-45B0-8F33-EAFBF25EBC2F}"/>
              </a:ext>
            </a:extLst>
          </p:cNvPr>
          <p:cNvSpPr/>
          <p:nvPr/>
        </p:nvSpPr>
        <p:spPr>
          <a:xfrm>
            <a:off x="360696" y="5546720"/>
            <a:ext cx="11659025" cy="1200329"/>
          </a:xfrm>
          <a:prstGeom prst="rect">
            <a:avLst/>
          </a:prstGeom>
        </p:spPr>
        <p:txBody>
          <a:bodyPr wrap="square">
            <a:spAutoFit/>
          </a:bodyPr>
          <a:lstStyle/>
          <a:p>
            <a:pPr algn="just"/>
            <a:r>
              <a:rPr lang="es-ES" dirty="0"/>
              <a:t>A más descenso diferencial de </a:t>
            </a:r>
            <a:r>
              <a:rPr lang="es-ES" b="1" dirty="0">
                <a:solidFill>
                  <a:schemeClr val="accent4">
                    <a:lumMod val="50000"/>
                  </a:schemeClr>
                </a:solidFill>
              </a:rPr>
              <a:t>X= </a:t>
            </a:r>
            <a:r>
              <a:rPr lang="es-ES" b="1" dirty="0" err="1">
                <a:solidFill>
                  <a:schemeClr val="accent4">
                    <a:lumMod val="50000"/>
                  </a:schemeClr>
                </a:solidFill>
              </a:rPr>
              <a:t>Dif</a:t>
            </a:r>
            <a:r>
              <a:rPr lang="es-ES" b="1" dirty="0">
                <a:solidFill>
                  <a:schemeClr val="accent4">
                    <a:lumMod val="50000"/>
                  </a:schemeClr>
                </a:solidFill>
              </a:rPr>
              <a:t> PAS entre [</a:t>
            </a:r>
            <a:r>
              <a:rPr lang="es-ES" b="1" dirty="0" err="1">
                <a:solidFill>
                  <a:schemeClr val="accent4">
                    <a:lumMod val="50000"/>
                  </a:schemeClr>
                </a:solidFill>
              </a:rPr>
              <a:t>Int</a:t>
            </a:r>
            <a:r>
              <a:rPr lang="es-ES" b="1" dirty="0">
                <a:solidFill>
                  <a:schemeClr val="accent4">
                    <a:lumMod val="50000"/>
                  </a:schemeClr>
                </a:solidFill>
              </a:rPr>
              <a:t> vs </a:t>
            </a:r>
            <a:r>
              <a:rPr lang="es-ES" b="1" dirty="0" err="1">
                <a:solidFill>
                  <a:schemeClr val="accent4">
                    <a:lumMod val="50000"/>
                  </a:schemeClr>
                </a:solidFill>
              </a:rPr>
              <a:t>Conv</a:t>
            </a:r>
            <a:r>
              <a:rPr lang="es-ES" b="1" dirty="0">
                <a:solidFill>
                  <a:schemeClr val="accent4">
                    <a:lumMod val="50000"/>
                  </a:schemeClr>
                </a:solidFill>
              </a:rPr>
              <a:t>]</a:t>
            </a:r>
            <a:r>
              <a:rPr lang="es-ES" dirty="0"/>
              <a:t>, la estimación puntual muestra una débilmente mayor </a:t>
            </a:r>
            <a:r>
              <a:rPr lang="es-ES" b="1" dirty="0">
                <a:solidFill>
                  <a:srgbClr val="0000FF"/>
                </a:solidFill>
              </a:rPr>
              <a:t>Y= RAR en </a:t>
            </a:r>
            <a:r>
              <a:rPr lang="es-ES" b="1" dirty="0" err="1">
                <a:solidFill>
                  <a:srgbClr val="0000FF"/>
                </a:solidFill>
              </a:rPr>
              <a:t>Mort</a:t>
            </a:r>
            <a:r>
              <a:rPr lang="es-ES" dirty="0"/>
              <a:t>. Sin embargo, no se encuentra diferencia estadísticamente significativa en el coeficiente de correlación </a:t>
            </a:r>
            <a:r>
              <a:rPr lang="es-ES" i="1" dirty="0"/>
              <a:t>"r" </a:t>
            </a:r>
            <a:r>
              <a:rPr lang="es-ES" dirty="0"/>
              <a:t>ni en el coeficiente de regresión “b“ (cálculos no mostrados aquí). Además de la no significación, la </a:t>
            </a:r>
            <a:r>
              <a:rPr lang="es-ES" b="1" dirty="0">
                <a:solidFill>
                  <a:srgbClr val="996600"/>
                </a:solidFill>
              </a:rPr>
              <a:t>X= </a:t>
            </a:r>
            <a:r>
              <a:rPr lang="es-ES" b="1" dirty="0" err="1">
                <a:solidFill>
                  <a:srgbClr val="996600"/>
                </a:solidFill>
              </a:rPr>
              <a:t>Dif</a:t>
            </a:r>
            <a:r>
              <a:rPr lang="es-ES" b="1" dirty="0">
                <a:solidFill>
                  <a:srgbClr val="996600"/>
                </a:solidFill>
              </a:rPr>
              <a:t> PAS </a:t>
            </a:r>
            <a:r>
              <a:rPr lang="es-ES" dirty="0"/>
              <a:t>explica sólo el 15% de la variabilidad de la </a:t>
            </a:r>
            <a:r>
              <a:rPr lang="es-ES" b="1" dirty="0">
                <a:solidFill>
                  <a:srgbClr val="0000FF"/>
                </a:solidFill>
              </a:rPr>
              <a:t>Y= RAR en Mort</a:t>
            </a:r>
            <a:r>
              <a:rPr lang="es-ES" dirty="0"/>
              <a:t>, y dejaría de explicar el 85% del comportamiento de la </a:t>
            </a:r>
            <a:r>
              <a:rPr lang="es-ES" b="1" dirty="0">
                <a:solidFill>
                  <a:srgbClr val="0000FF"/>
                </a:solidFill>
              </a:rPr>
              <a:t>Y= RAR en </a:t>
            </a:r>
            <a:r>
              <a:rPr lang="es-ES" b="1" dirty="0" err="1">
                <a:solidFill>
                  <a:srgbClr val="0000FF"/>
                </a:solidFill>
              </a:rPr>
              <a:t>Mort</a:t>
            </a:r>
            <a:r>
              <a:rPr lang="es-ES" dirty="0"/>
              <a:t>.</a:t>
            </a:r>
          </a:p>
        </p:txBody>
      </p:sp>
      <p:pic>
        <p:nvPicPr>
          <p:cNvPr id="20" name="Marcador de contenido 19">
            <a:extLst>
              <a:ext uri="{FF2B5EF4-FFF2-40B4-BE49-F238E27FC236}">
                <a16:creationId xmlns:a16="http://schemas.microsoft.com/office/drawing/2014/main" id="{FC9A8A92-E702-4B62-9289-DCB0D30C3456}"/>
              </a:ext>
            </a:extLst>
          </p:cNvPr>
          <p:cNvPicPr>
            <a:picLocks noGrp="1" noChangeAspect="1"/>
          </p:cNvPicPr>
          <p:nvPr>
            <p:ph idx="1"/>
          </p:nvPr>
        </p:nvPicPr>
        <p:blipFill>
          <a:blip r:embed="rId2"/>
          <a:stretch>
            <a:fillRect/>
          </a:stretch>
        </p:blipFill>
        <p:spPr>
          <a:xfrm>
            <a:off x="596366" y="209382"/>
            <a:ext cx="10819494" cy="5337338"/>
          </a:xfrm>
          <a:prstGeom prst="rect">
            <a:avLst/>
          </a:prstGeom>
        </p:spPr>
      </p:pic>
      <p:cxnSp>
        <p:nvCxnSpPr>
          <p:cNvPr id="24" name="Conector recto 23">
            <a:extLst>
              <a:ext uri="{FF2B5EF4-FFF2-40B4-BE49-F238E27FC236}">
                <a16:creationId xmlns:a16="http://schemas.microsoft.com/office/drawing/2014/main" id="{C0CD5C52-E1A3-4749-9859-B6B3A0544E44}"/>
              </a:ext>
            </a:extLst>
          </p:cNvPr>
          <p:cNvCxnSpPr>
            <a:cxnSpLocks/>
          </p:cNvCxnSpPr>
          <p:nvPr/>
        </p:nvCxnSpPr>
        <p:spPr>
          <a:xfrm>
            <a:off x="6569604" y="755967"/>
            <a:ext cx="0" cy="4164037"/>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BD563CAB-AD90-4A9D-BC82-F41D656A2E5E}"/>
              </a:ext>
            </a:extLst>
          </p:cNvPr>
          <p:cNvCxnSpPr>
            <a:cxnSpLocks/>
          </p:cNvCxnSpPr>
          <p:nvPr/>
        </p:nvCxnSpPr>
        <p:spPr>
          <a:xfrm>
            <a:off x="1622474" y="3429000"/>
            <a:ext cx="90203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A985F17B-7722-4ED2-85DD-006EAA4E30B3}"/>
              </a:ext>
            </a:extLst>
          </p:cNvPr>
          <p:cNvSpPr txBox="1"/>
          <p:nvPr/>
        </p:nvSpPr>
        <p:spPr>
          <a:xfrm>
            <a:off x="5616015" y="182771"/>
            <a:ext cx="1907177" cy="584775"/>
          </a:xfrm>
          <a:prstGeom prst="rect">
            <a:avLst/>
          </a:prstGeom>
          <a:noFill/>
        </p:spPr>
        <p:txBody>
          <a:bodyPr wrap="square" rtlCol="0">
            <a:spAutoFit/>
          </a:bodyPr>
          <a:lstStyle/>
          <a:p>
            <a:pPr algn="ctr"/>
            <a:r>
              <a:rPr lang="es-ES" sz="1600" dirty="0">
                <a:solidFill>
                  <a:srgbClr val="996633"/>
                </a:solidFill>
              </a:rPr>
              <a:t>Media de X = 7,79 mm Hg</a:t>
            </a:r>
          </a:p>
        </p:txBody>
      </p:sp>
      <p:sp>
        <p:nvSpPr>
          <p:cNvPr id="29" name="CuadroTexto 28">
            <a:extLst>
              <a:ext uri="{FF2B5EF4-FFF2-40B4-BE49-F238E27FC236}">
                <a16:creationId xmlns:a16="http://schemas.microsoft.com/office/drawing/2014/main" id="{1B5F3B51-CA7A-4C6E-A6DA-4410E0C4B8DF}"/>
              </a:ext>
            </a:extLst>
          </p:cNvPr>
          <p:cNvSpPr txBox="1"/>
          <p:nvPr/>
        </p:nvSpPr>
        <p:spPr>
          <a:xfrm>
            <a:off x="10735192" y="3136612"/>
            <a:ext cx="1392385" cy="584775"/>
          </a:xfrm>
          <a:prstGeom prst="rect">
            <a:avLst/>
          </a:prstGeom>
          <a:noFill/>
        </p:spPr>
        <p:txBody>
          <a:bodyPr wrap="square" rtlCol="0">
            <a:spAutoFit/>
          </a:bodyPr>
          <a:lstStyle/>
          <a:p>
            <a:r>
              <a:rPr lang="es-ES" sz="1600" dirty="0">
                <a:solidFill>
                  <a:srgbClr val="0000FF"/>
                </a:solidFill>
              </a:rPr>
              <a:t>Media de Y = 0,80% Mort</a:t>
            </a:r>
          </a:p>
        </p:txBody>
      </p:sp>
      <p:sp>
        <p:nvSpPr>
          <p:cNvPr id="30" name="CuadroTexto 29">
            <a:extLst>
              <a:ext uri="{FF2B5EF4-FFF2-40B4-BE49-F238E27FC236}">
                <a16:creationId xmlns:a16="http://schemas.microsoft.com/office/drawing/2014/main" id="{32A1405F-FB3F-4E5A-9D0C-4EE3CA3C1E16}"/>
              </a:ext>
            </a:extLst>
          </p:cNvPr>
          <p:cNvSpPr txBox="1"/>
          <p:nvPr/>
        </p:nvSpPr>
        <p:spPr>
          <a:xfrm>
            <a:off x="7270712" y="4055717"/>
            <a:ext cx="1591636" cy="646331"/>
          </a:xfrm>
          <a:prstGeom prst="rect">
            <a:avLst/>
          </a:prstGeom>
          <a:noFill/>
          <a:ln>
            <a:solidFill>
              <a:srgbClr val="0000FF"/>
            </a:solidFill>
          </a:ln>
        </p:spPr>
        <p:txBody>
          <a:bodyPr wrap="square" rtlCol="0">
            <a:spAutoFit/>
          </a:bodyPr>
          <a:lstStyle/>
          <a:p>
            <a:pPr algn="ctr"/>
            <a:r>
              <a:rPr lang="es-ES" dirty="0">
                <a:solidFill>
                  <a:schemeClr val="accent4">
                    <a:lumMod val="75000"/>
                  </a:schemeClr>
                </a:solidFill>
              </a:rPr>
              <a:t>Cuando X = 10 mm Hg</a:t>
            </a:r>
          </a:p>
        </p:txBody>
      </p:sp>
      <p:cxnSp>
        <p:nvCxnSpPr>
          <p:cNvPr id="31" name="Conector recto 30">
            <a:extLst>
              <a:ext uri="{FF2B5EF4-FFF2-40B4-BE49-F238E27FC236}">
                <a16:creationId xmlns:a16="http://schemas.microsoft.com/office/drawing/2014/main" id="{1EA82340-DA27-4BB2-BC7F-01B3CD957940}"/>
              </a:ext>
            </a:extLst>
          </p:cNvPr>
          <p:cNvCxnSpPr>
            <a:cxnSpLocks/>
          </p:cNvCxnSpPr>
          <p:nvPr/>
        </p:nvCxnSpPr>
        <p:spPr>
          <a:xfrm flipV="1">
            <a:off x="1736339" y="3238396"/>
            <a:ext cx="9007450" cy="394986"/>
          </a:xfrm>
          <a:prstGeom prst="line">
            <a:avLst/>
          </a:prstGeom>
          <a:ln w="317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F7E2D518-D751-4C1D-8F73-2B690D4F113C}"/>
              </a:ext>
            </a:extLst>
          </p:cNvPr>
          <p:cNvCxnSpPr>
            <a:cxnSpLocks/>
          </p:cNvCxnSpPr>
          <p:nvPr/>
        </p:nvCxnSpPr>
        <p:spPr>
          <a:xfrm flipH="1">
            <a:off x="1729728" y="3206467"/>
            <a:ext cx="6193229" cy="18152"/>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23BD6225-E93E-4A09-9601-55B4D65515C5}"/>
              </a:ext>
            </a:extLst>
          </p:cNvPr>
          <p:cNvCxnSpPr>
            <a:cxnSpLocks/>
          </p:cNvCxnSpPr>
          <p:nvPr/>
        </p:nvCxnSpPr>
        <p:spPr>
          <a:xfrm>
            <a:off x="7938482" y="2650810"/>
            <a:ext cx="0" cy="824663"/>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60FB6553-0F2C-4B70-BBB0-1A835778D96E}"/>
              </a:ext>
            </a:extLst>
          </p:cNvPr>
          <p:cNvCxnSpPr>
            <a:cxnSpLocks/>
          </p:cNvCxnSpPr>
          <p:nvPr/>
        </p:nvCxnSpPr>
        <p:spPr>
          <a:xfrm>
            <a:off x="8044863" y="2650810"/>
            <a:ext cx="0" cy="587586"/>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9D98C82-6990-48D2-9415-DB6C5673B6C5}"/>
              </a:ext>
            </a:extLst>
          </p:cNvPr>
          <p:cNvCxnSpPr>
            <a:cxnSpLocks/>
          </p:cNvCxnSpPr>
          <p:nvPr/>
        </p:nvCxnSpPr>
        <p:spPr>
          <a:xfrm flipV="1">
            <a:off x="8051475" y="3206467"/>
            <a:ext cx="0" cy="230118"/>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8A7C1125-199B-4A3F-B5E2-49BEEF72485E}"/>
              </a:ext>
            </a:extLst>
          </p:cNvPr>
          <p:cNvCxnSpPr>
            <a:cxnSpLocks/>
          </p:cNvCxnSpPr>
          <p:nvPr/>
        </p:nvCxnSpPr>
        <p:spPr>
          <a:xfrm>
            <a:off x="1736339" y="2650810"/>
            <a:ext cx="6202143" cy="0"/>
          </a:xfrm>
          <a:prstGeom prst="straightConnector1">
            <a:avLst/>
          </a:prstGeom>
          <a:ln w="15875">
            <a:solidFill>
              <a:srgbClr val="9966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FD3FA86C-2D72-4E0A-8B1D-D75D0BC48F81}"/>
              </a:ext>
            </a:extLst>
          </p:cNvPr>
          <p:cNvCxnSpPr>
            <a:cxnSpLocks/>
          </p:cNvCxnSpPr>
          <p:nvPr/>
        </p:nvCxnSpPr>
        <p:spPr>
          <a:xfrm>
            <a:off x="1736339" y="2650810"/>
            <a:ext cx="0" cy="587586"/>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B2EE06DA-8ACF-4AE4-9660-26893D8CD4BE}"/>
              </a:ext>
            </a:extLst>
          </p:cNvPr>
          <p:cNvSpPr txBox="1"/>
          <p:nvPr/>
        </p:nvSpPr>
        <p:spPr>
          <a:xfrm>
            <a:off x="5987862" y="998872"/>
            <a:ext cx="4975420" cy="1200329"/>
          </a:xfrm>
          <a:prstGeom prst="rect">
            <a:avLst/>
          </a:prstGeom>
          <a:noFill/>
        </p:spPr>
        <p:txBody>
          <a:bodyPr wrap="square" rtlCol="0">
            <a:spAutoFit/>
          </a:bodyPr>
          <a:lstStyle/>
          <a:p>
            <a:pPr algn="just"/>
            <a:r>
              <a:rPr lang="es-ES" dirty="0">
                <a:solidFill>
                  <a:schemeClr val="accent4">
                    <a:lumMod val="75000"/>
                  </a:schemeClr>
                </a:solidFill>
              </a:rPr>
              <a:t>Cuando X = 10 mm Hg</a:t>
            </a:r>
            <a:r>
              <a:rPr lang="es-ES" dirty="0">
                <a:solidFill>
                  <a:srgbClr val="FF0066"/>
                </a:solidFill>
              </a:rPr>
              <a:t>, predice que habrá 1,47% de RAR </a:t>
            </a:r>
            <a:r>
              <a:rPr lang="es-ES" dirty="0" err="1">
                <a:solidFill>
                  <a:srgbClr val="FF0066"/>
                </a:solidFill>
              </a:rPr>
              <a:t>Mort</a:t>
            </a:r>
            <a:r>
              <a:rPr lang="es-ES" dirty="0"/>
              <a:t>, </a:t>
            </a:r>
            <a:r>
              <a:rPr lang="es-ES" dirty="0">
                <a:solidFill>
                  <a:srgbClr val="0000FF"/>
                </a:solidFill>
              </a:rPr>
              <a:t>pero en realidad hubo 3,60%</a:t>
            </a:r>
            <a:r>
              <a:rPr lang="es-ES" dirty="0"/>
              <a:t>. </a:t>
            </a:r>
            <a:r>
              <a:rPr lang="es-ES" dirty="0">
                <a:solidFill>
                  <a:srgbClr val="FFC000"/>
                </a:solidFill>
              </a:rPr>
              <a:t>La diferencia entre lo predicho y la realidad es el error aleatorio o no explicado por la intervención X</a:t>
            </a:r>
          </a:p>
        </p:txBody>
      </p:sp>
    </p:spTree>
    <p:extLst>
      <p:ext uri="{BB962C8B-B14F-4D97-AF65-F5344CB8AC3E}">
        <p14:creationId xmlns:p14="http://schemas.microsoft.com/office/powerpoint/2010/main" val="424869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1F2C9D1-5359-4E64-A5B0-2B1134F383CB}"/>
              </a:ext>
            </a:extLst>
          </p:cNvPr>
          <p:cNvSpPr>
            <a:spLocks noGrp="1"/>
          </p:cNvSpPr>
          <p:nvPr>
            <p:ph type="subTitle" idx="1"/>
          </p:nvPr>
        </p:nvSpPr>
        <p:spPr>
          <a:xfrm>
            <a:off x="907774" y="514281"/>
            <a:ext cx="10376452" cy="5528710"/>
          </a:xfrm>
        </p:spPr>
        <p:txBody>
          <a:bodyPr>
            <a:normAutofit/>
          </a:bodyPr>
          <a:lstStyle/>
          <a:p>
            <a:pPr algn="just">
              <a:lnSpc>
                <a:spcPct val="120000"/>
              </a:lnSpc>
            </a:pPr>
            <a:r>
              <a:rPr lang="es-ES" sz="2000" dirty="0">
                <a:highlight>
                  <a:srgbClr val="FFFF00"/>
                </a:highlight>
              </a:rPr>
              <a:t>La influencia, explicación o predicción </a:t>
            </a:r>
            <a:r>
              <a:rPr lang="es-ES" sz="2000" dirty="0"/>
              <a:t>del resultado Y</a:t>
            </a:r>
            <a:r>
              <a:rPr lang="es-ES" sz="2000" b="1" dirty="0">
                <a:solidFill>
                  <a:srgbClr val="FF0066"/>
                </a:solidFill>
              </a:rPr>
              <a:t>’</a:t>
            </a:r>
            <a:r>
              <a:rPr lang="es-ES" sz="2000" dirty="0"/>
              <a:t> (o variable dependiente </a:t>
            </a:r>
            <a:r>
              <a:rPr lang="es-ES" sz="2000" dirty="0">
                <a:solidFill>
                  <a:srgbClr val="FF0066"/>
                </a:solidFill>
              </a:rPr>
              <a:t>teórica</a:t>
            </a:r>
            <a:r>
              <a:rPr lang="es-ES" sz="2000" dirty="0"/>
              <a:t>) </a:t>
            </a:r>
            <a:r>
              <a:rPr lang="es-ES" sz="2000" dirty="0">
                <a:solidFill>
                  <a:schemeClr val="accent4">
                    <a:lumMod val="75000"/>
                  </a:schemeClr>
                </a:solidFill>
              </a:rPr>
              <a:t>que proporciona la intervención X (o variable independiente) </a:t>
            </a:r>
            <a:r>
              <a:rPr lang="es-ES" sz="2000" dirty="0"/>
              <a:t>se puede expresar en lógica formal así:    X =&gt; Y</a:t>
            </a:r>
            <a:r>
              <a:rPr lang="es-ES" sz="2000" b="1" dirty="0">
                <a:solidFill>
                  <a:srgbClr val="FF0066"/>
                </a:solidFill>
              </a:rPr>
              <a:t>’</a:t>
            </a:r>
            <a:r>
              <a:rPr lang="es-ES" sz="2000" dirty="0">
                <a:solidFill>
                  <a:srgbClr val="000000"/>
                </a:solidFill>
              </a:rPr>
              <a:t> , lo cual significa que el resultado teórico </a:t>
            </a:r>
            <a:r>
              <a:rPr lang="es-ES" sz="2000" dirty="0"/>
              <a:t>Y</a:t>
            </a:r>
            <a:r>
              <a:rPr lang="es-ES" sz="2000" b="1" dirty="0">
                <a:solidFill>
                  <a:srgbClr val="FF0066"/>
                </a:solidFill>
              </a:rPr>
              <a:t>’</a:t>
            </a:r>
            <a:r>
              <a:rPr lang="es-ES" sz="2000" dirty="0"/>
              <a:t> es función de la intervención X.</a:t>
            </a:r>
            <a:endParaRPr lang="es-ES" sz="800" dirty="0"/>
          </a:p>
          <a:p>
            <a:pPr algn="just">
              <a:lnSpc>
                <a:spcPct val="120000"/>
              </a:lnSpc>
            </a:pPr>
            <a:endParaRPr lang="es-ES" sz="800" dirty="0"/>
          </a:p>
          <a:p>
            <a:pPr algn="just">
              <a:lnSpc>
                <a:spcPct val="120000"/>
              </a:lnSpc>
            </a:pPr>
            <a:r>
              <a:rPr lang="es-ES" sz="2000" dirty="0"/>
              <a:t>Y</a:t>
            </a:r>
            <a:r>
              <a:rPr lang="es-ES" sz="2000" b="1" dirty="0">
                <a:solidFill>
                  <a:srgbClr val="FF0066"/>
                </a:solidFill>
              </a:rPr>
              <a:t>’</a:t>
            </a:r>
            <a:r>
              <a:rPr lang="es-ES" sz="2000" dirty="0"/>
              <a:t> = </a:t>
            </a:r>
            <a:r>
              <a:rPr lang="es-ES" sz="2000" i="1" dirty="0"/>
              <a:t>f </a:t>
            </a:r>
            <a:r>
              <a:rPr lang="es-ES" sz="2000" dirty="0"/>
              <a:t>(X)      =&gt;    RAR </a:t>
            </a:r>
            <a:r>
              <a:rPr lang="es-ES" sz="2000" dirty="0" err="1"/>
              <a:t>Mort</a:t>
            </a:r>
            <a:r>
              <a:rPr lang="es-ES" sz="2000" b="1" dirty="0">
                <a:solidFill>
                  <a:srgbClr val="FF0066"/>
                </a:solidFill>
              </a:rPr>
              <a:t>’</a:t>
            </a:r>
            <a:r>
              <a:rPr lang="es-ES" sz="2000" dirty="0"/>
              <a:t> = </a:t>
            </a:r>
            <a:r>
              <a:rPr lang="es-ES" sz="2000" i="1" dirty="0"/>
              <a:t>f</a:t>
            </a:r>
            <a:r>
              <a:rPr lang="es-ES" sz="2000" dirty="0"/>
              <a:t> (</a:t>
            </a:r>
            <a:r>
              <a:rPr lang="es-ES" sz="2000" dirty="0" err="1">
                <a:solidFill>
                  <a:schemeClr val="accent4">
                    <a:lumMod val="75000"/>
                  </a:schemeClr>
                </a:solidFill>
              </a:rPr>
              <a:t>Dif</a:t>
            </a:r>
            <a:r>
              <a:rPr lang="es-ES" sz="2000" dirty="0">
                <a:solidFill>
                  <a:schemeClr val="accent4">
                    <a:lumMod val="75000"/>
                  </a:schemeClr>
                </a:solidFill>
              </a:rPr>
              <a:t> PAS</a:t>
            </a:r>
            <a:r>
              <a:rPr lang="es-ES" sz="2000" dirty="0"/>
              <a:t>)      =&gt;     RAR </a:t>
            </a:r>
            <a:r>
              <a:rPr lang="es-ES" sz="2000" dirty="0" err="1"/>
              <a:t>Mort</a:t>
            </a:r>
            <a:r>
              <a:rPr lang="es-ES" sz="2000" b="1" dirty="0">
                <a:solidFill>
                  <a:srgbClr val="FF0066"/>
                </a:solidFill>
              </a:rPr>
              <a:t>’</a:t>
            </a:r>
            <a:r>
              <a:rPr lang="es-ES" sz="2000" dirty="0"/>
              <a:t> = a + b*(</a:t>
            </a:r>
            <a:r>
              <a:rPr lang="es-ES" sz="2000" dirty="0" err="1">
                <a:solidFill>
                  <a:schemeClr val="accent4">
                    <a:lumMod val="75000"/>
                  </a:schemeClr>
                </a:solidFill>
              </a:rPr>
              <a:t>Dif</a:t>
            </a:r>
            <a:r>
              <a:rPr lang="es-ES" sz="2000" dirty="0">
                <a:solidFill>
                  <a:schemeClr val="accent4">
                    <a:lumMod val="75000"/>
                  </a:schemeClr>
                </a:solidFill>
              </a:rPr>
              <a:t> PAS</a:t>
            </a:r>
            <a:r>
              <a:rPr lang="es-ES" sz="2000" dirty="0"/>
              <a:t>)</a:t>
            </a:r>
          </a:p>
          <a:p>
            <a:pPr algn="just">
              <a:lnSpc>
                <a:spcPct val="120000"/>
              </a:lnSpc>
            </a:pPr>
            <a:endParaRPr lang="es-ES" sz="2000" dirty="0"/>
          </a:p>
          <a:p>
            <a:pPr algn="just">
              <a:lnSpc>
                <a:spcPct val="120000"/>
              </a:lnSpc>
            </a:pPr>
            <a:r>
              <a:rPr lang="es-ES" sz="2000" dirty="0"/>
              <a:t>Pero entre el resultado </a:t>
            </a:r>
            <a:r>
              <a:rPr lang="es-ES" sz="2000" dirty="0">
                <a:solidFill>
                  <a:srgbClr val="FF0066"/>
                </a:solidFill>
              </a:rPr>
              <a:t>teórico</a:t>
            </a:r>
            <a:r>
              <a:rPr lang="es-ES" sz="2000" dirty="0"/>
              <a:t> (Y</a:t>
            </a:r>
            <a:r>
              <a:rPr lang="es-ES" sz="2000" b="1" dirty="0">
                <a:solidFill>
                  <a:srgbClr val="FF0066"/>
                </a:solidFill>
              </a:rPr>
              <a:t>’ </a:t>
            </a:r>
            <a:r>
              <a:rPr lang="es-ES" sz="2000" dirty="0"/>
              <a:t>matemática o formal) que explica (o predice) la intervención, y el resultado real (</a:t>
            </a:r>
            <a:r>
              <a:rPr lang="es-ES" sz="2000" dirty="0">
                <a:solidFill>
                  <a:srgbClr val="0000FF"/>
                </a:solidFill>
              </a:rPr>
              <a:t>Y real, tocable con el dedo</a:t>
            </a:r>
            <a:r>
              <a:rPr lang="es-ES" sz="2000" dirty="0"/>
              <a:t>) hay una diferencia, que se denomina </a:t>
            </a:r>
            <a:r>
              <a:rPr lang="es-ES" sz="2000" dirty="0">
                <a:solidFill>
                  <a:srgbClr val="FF6600"/>
                </a:solidFill>
              </a:rPr>
              <a:t>error aleatorio (</a:t>
            </a:r>
            <a:r>
              <a:rPr lang="es-ES" dirty="0">
                <a:solidFill>
                  <a:srgbClr val="FF6600"/>
                </a:solidFill>
                <a:sym typeface="Symbol" panose="05050102010706020507" pitchFamily="18" charset="2"/>
              </a:rPr>
              <a:t></a:t>
            </a:r>
            <a:r>
              <a:rPr lang="es-ES" sz="2000" dirty="0">
                <a:solidFill>
                  <a:srgbClr val="FF6600"/>
                </a:solidFill>
                <a:sym typeface="Symbol" panose="05050102010706020507" pitchFamily="18" charset="2"/>
              </a:rPr>
              <a:t>)</a:t>
            </a:r>
            <a:r>
              <a:rPr lang="es-ES" sz="2000" dirty="0"/>
              <a:t>, que es la porción de realidad tocable con el dedo no explicada (o no predicha) por la intervención.</a:t>
            </a:r>
            <a:endParaRPr lang="es-ES" sz="800" dirty="0"/>
          </a:p>
          <a:p>
            <a:pPr algn="just">
              <a:lnSpc>
                <a:spcPct val="120000"/>
              </a:lnSpc>
            </a:pPr>
            <a:endParaRPr lang="es-ES" sz="800" dirty="0"/>
          </a:p>
          <a:p>
            <a:pPr algn="just">
              <a:lnSpc>
                <a:spcPct val="120000"/>
              </a:lnSpc>
            </a:pPr>
            <a:r>
              <a:rPr lang="es-ES" sz="2000" dirty="0">
                <a:solidFill>
                  <a:srgbClr val="0000FF"/>
                </a:solidFill>
              </a:rPr>
              <a:t>Y</a:t>
            </a:r>
            <a:r>
              <a:rPr lang="es-ES" sz="2000" dirty="0"/>
              <a:t> - Y</a:t>
            </a:r>
            <a:r>
              <a:rPr lang="es-ES" sz="2000" b="1" dirty="0">
                <a:solidFill>
                  <a:srgbClr val="FF0066"/>
                </a:solidFill>
              </a:rPr>
              <a:t>’</a:t>
            </a:r>
            <a:r>
              <a:rPr lang="es-ES" sz="2000" dirty="0"/>
              <a:t> = </a:t>
            </a:r>
            <a:r>
              <a:rPr lang="es-ES" sz="2000" dirty="0">
                <a:solidFill>
                  <a:srgbClr val="FF6600"/>
                </a:solidFill>
                <a:sym typeface="Symbol" panose="05050102010706020507" pitchFamily="18" charset="2"/>
              </a:rPr>
              <a:t></a:t>
            </a:r>
            <a:r>
              <a:rPr lang="es-ES" sz="2000" dirty="0"/>
              <a:t>   =&gt;   </a:t>
            </a:r>
            <a:r>
              <a:rPr lang="es-ES" sz="2000" dirty="0">
                <a:solidFill>
                  <a:schemeClr val="accent4">
                    <a:lumMod val="75000"/>
                  </a:schemeClr>
                </a:solidFill>
              </a:rPr>
              <a:t> </a:t>
            </a:r>
            <a:r>
              <a:rPr lang="es-ES" sz="2000" dirty="0">
                <a:solidFill>
                  <a:srgbClr val="0000FF"/>
                </a:solidFill>
              </a:rPr>
              <a:t>Y</a:t>
            </a:r>
            <a:r>
              <a:rPr lang="es-ES" sz="2000" dirty="0">
                <a:solidFill>
                  <a:schemeClr val="accent4">
                    <a:lumMod val="75000"/>
                  </a:schemeClr>
                </a:solidFill>
              </a:rPr>
              <a:t> </a:t>
            </a:r>
            <a:r>
              <a:rPr lang="es-ES" sz="2000" dirty="0"/>
              <a:t>= Y</a:t>
            </a:r>
            <a:r>
              <a:rPr lang="es-ES" sz="2000" b="1" dirty="0">
                <a:solidFill>
                  <a:srgbClr val="FF0066"/>
                </a:solidFill>
              </a:rPr>
              <a:t>’</a:t>
            </a:r>
            <a:r>
              <a:rPr lang="es-ES" sz="2000" dirty="0"/>
              <a:t> + </a:t>
            </a:r>
            <a:r>
              <a:rPr lang="es-ES" sz="2000" dirty="0">
                <a:solidFill>
                  <a:srgbClr val="FF6600"/>
                </a:solidFill>
                <a:sym typeface="Symbol" panose="05050102010706020507" pitchFamily="18" charset="2"/>
              </a:rPr>
              <a:t></a:t>
            </a:r>
            <a:r>
              <a:rPr lang="es-ES" sz="2000" dirty="0"/>
              <a:t>    =&gt;    </a:t>
            </a:r>
            <a:r>
              <a:rPr lang="es-ES" sz="2000" dirty="0">
                <a:solidFill>
                  <a:srgbClr val="0000FF"/>
                </a:solidFill>
              </a:rPr>
              <a:t>RAR </a:t>
            </a:r>
            <a:r>
              <a:rPr lang="es-ES" sz="2000" dirty="0" err="1">
                <a:solidFill>
                  <a:srgbClr val="0000FF"/>
                </a:solidFill>
              </a:rPr>
              <a:t>Mort</a:t>
            </a:r>
            <a:r>
              <a:rPr lang="es-ES" sz="2000" dirty="0">
                <a:solidFill>
                  <a:srgbClr val="0000FF"/>
                </a:solidFill>
              </a:rPr>
              <a:t> </a:t>
            </a:r>
            <a:r>
              <a:rPr lang="es-ES" sz="2000" dirty="0"/>
              <a:t>= RAR </a:t>
            </a:r>
            <a:r>
              <a:rPr lang="es-ES" sz="2000" dirty="0" err="1"/>
              <a:t>Mort</a:t>
            </a:r>
            <a:r>
              <a:rPr lang="es-ES" sz="2000" b="1" dirty="0">
                <a:solidFill>
                  <a:srgbClr val="FF0066"/>
                </a:solidFill>
              </a:rPr>
              <a:t>’</a:t>
            </a:r>
            <a:r>
              <a:rPr lang="es-ES" sz="2000" dirty="0"/>
              <a:t> + </a:t>
            </a:r>
            <a:r>
              <a:rPr lang="es-ES" sz="2000" dirty="0">
                <a:solidFill>
                  <a:srgbClr val="FF6600"/>
                </a:solidFill>
                <a:sym typeface="Symbol" panose="05050102010706020507" pitchFamily="18" charset="2"/>
              </a:rPr>
              <a:t></a:t>
            </a:r>
            <a:r>
              <a:rPr lang="es-ES" sz="2000" dirty="0">
                <a:sym typeface="Symbol" panose="05050102010706020507" pitchFamily="18" charset="2"/>
              </a:rPr>
              <a:t>      =&gt;     </a:t>
            </a:r>
            <a:r>
              <a:rPr lang="es-ES" sz="2000" dirty="0">
                <a:solidFill>
                  <a:srgbClr val="0000FF"/>
                </a:solidFill>
              </a:rPr>
              <a:t>RAR </a:t>
            </a:r>
            <a:r>
              <a:rPr lang="es-ES" sz="2000" dirty="0" err="1">
                <a:solidFill>
                  <a:srgbClr val="0000FF"/>
                </a:solidFill>
              </a:rPr>
              <a:t>Mort</a:t>
            </a:r>
            <a:r>
              <a:rPr lang="es-ES" sz="2000" dirty="0">
                <a:solidFill>
                  <a:srgbClr val="0000FF"/>
                </a:solidFill>
              </a:rPr>
              <a:t> </a:t>
            </a:r>
            <a:r>
              <a:rPr lang="es-ES" sz="2000" dirty="0"/>
              <a:t>= a + b*(</a:t>
            </a:r>
            <a:r>
              <a:rPr lang="es-ES" sz="2000" dirty="0" err="1">
                <a:solidFill>
                  <a:schemeClr val="accent4">
                    <a:lumMod val="75000"/>
                  </a:schemeClr>
                </a:solidFill>
              </a:rPr>
              <a:t>Dif</a:t>
            </a:r>
            <a:r>
              <a:rPr lang="es-ES" sz="2000" dirty="0">
                <a:solidFill>
                  <a:schemeClr val="accent4">
                    <a:lumMod val="75000"/>
                  </a:schemeClr>
                </a:solidFill>
              </a:rPr>
              <a:t> PAS</a:t>
            </a:r>
            <a:r>
              <a:rPr lang="es-ES" sz="2000" dirty="0"/>
              <a:t>) + </a:t>
            </a:r>
            <a:r>
              <a:rPr lang="es-ES" sz="2000" dirty="0">
                <a:solidFill>
                  <a:srgbClr val="FF6600"/>
                </a:solidFill>
                <a:sym typeface="Symbol" panose="05050102010706020507" pitchFamily="18" charset="2"/>
              </a:rPr>
              <a:t></a:t>
            </a:r>
            <a:r>
              <a:rPr lang="es-ES" sz="2000" dirty="0">
                <a:sym typeface="Symbol" panose="05050102010706020507" pitchFamily="18" charset="2"/>
              </a:rPr>
              <a:t> </a:t>
            </a:r>
            <a:endParaRPr lang="es-ES" sz="2000" dirty="0"/>
          </a:p>
          <a:p>
            <a:pPr algn="just">
              <a:lnSpc>
                <a:spcPct val="120000"/>
              </a:lnSpc>
            </a:pPr>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9140932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3155</TotalTime>
  <Words>5095</Words>
  <Application>Microsoft Office PowerPoint</Application>
  <PresentationFormat>Panorámica</PresentationFormat>
  <Paragraphs>262</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Calibri Light</vt:lpstr>
      <vt:lpstr>Symbol</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esquema de un ECA particular (nivel estimado de dificultad: 8 investigador, 2 evaluador)</vt:lpstr>
      <vt:lpstr>El esquema de un Estudio de Cohortes (nivel estimado de dificultad: 6 investigador, 4 evaluador)</vt:lpstr>
      <vt:lpstr>El esquema de un Estudio Longitudinal (nivel estimado de dificultad: 5 investigador, 5 evaluador)</vt:lpstr>
      <vt:lpstr>El esquema de un Estudio Transversal (nivel relativo de dificultad: 5 investigador, 5 evaluador)</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 AGUSTIN SANCHEZ ROBLES</cp:lastModifiedBy>
  <cp:revision>297</cp:revision>
  <dcterms:created xsi:type="dcterms:W3CDTF">2018-10-28T16:08:34Z</dcterms:created>
  <dcterms:modified xsi:type="dcterms:W3CDTF">2026-05-15T14:54:02Z</dcterms:modified>
</cp:coreProperties>
</file>